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6" r:id="rId2"/>
    <p:sldId id="256" r:id="rId3"/>
    <p:sldId id="257" r:id="rId4"/>
    <p:sldId id="267" r:id="rId5"/>
    <p:sldId id="268" r:id="rId6"/>
    <p:sldId id="259" r:id="rId7"/>
    <p:sldId id="258" r:id="rId8"/>
    <p:sldId id="261" r:id="rId9"/>
    <p:sldId id="262" r:id="rId10"/>
    <p:sldId id="263" r:id="rId11"/>
    <p:sldId id="260" r:id="rId12"/>
    <p:sldId id="269" r:id="rId13"/>
  </p:sldIdLst>
  <p:sldSz cx="14630400" cy="8229600"/>
  <p:notesSz cx="8229600" cy="14630400"/>
  <p:embeddedFontLst>
    <p:embeddedFont>
      <p:font typeface="Aharoni" panose="02010803020104030203" pitchFamily="2" charset="-79"/>
      <p:bold r:id="rId15"/>
    </p:embeddedFont>
    <p:embeddedFont>
      <p:font typeface="Fraunces Extra Bold" panose="020B0604020202020204" charset="0"/>
      <p:regular r:id="rId16"/>
    </p:embeddedFont>
    <p:embeddedFont>
      <p:font typeface="Intro Pro" panose="020B0604020202020204" charset="0"/>
      <p:regular r:id="rId17"/>
    </p:embeddedFont>
    <p:embeddedFont>
      <p:font typeface="Mongolian Baiti" panose="03000500000000000000" pitchFamily="66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BB4A"/>
    <a:srgbClr val="FDFDFD"/>
    <a:srgbClr val="B5CC68"/>
    <a:srgbClr val="BFE283"/>
    <a:srgbClr val="1D1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068565-88A6-460A-8F32-C0BC11B48771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C1E8DEC8-AC19-4AD3-B57B-18F3FD7B9673}">
      <dgm:prSet phldrT="[Texto]" custT="1"/>
      <dgm:spPr>
        <a:solidFill>
          <a:srgbClr val="B5CC68"/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pt-BR" sz="3600" dirty="0">
              <a:latin typeface="Mongolian Baiti" panose="03000500000000000000" pitchFamily="66" charset="0"/>
              <a:cs typeface="Mongolian Baiti" panose="03000500000000000000" pitchFamily="66" charset="0"/>
            </a:rPr>
            <a:t>1</a:t>
          </a:r>
        </a:p>
      </dgm:t>
    </dgm:pt>
    <dgm:pt modelId="{93757AAB-F4F7-45A1-B9F7-73DDCDD0D842}" type="parTrans" cxnId="{7A0233BF-76D8-48BF-B41D-C50D6304A28E}">
      <dgm:prSet/>
      <dgm:spPr/>
      <dgm:t>
        <a:bodyPr/>
        <a:lstStyle/>
        <a:p>
          <a:endParaRPr lang="pt-BR"/>
        </a:p>
      </dgm:t>
    </dgm:pt>
    <dgm:pt modelId="{E7565B24-29C8-4B40-B945-052B2F7A0E3F}" type="sibTrans" cxnId="{7A0233BF-76D8-48BF-B41D-C50D6304A28E}">
      <dgm:prSet/>
      <dgm:spPr/>
      <dgm:t>
        <a:bodyPr/>
        <a:lstStyle/>
        <a:p>
          <a:endParaRPr lang="pt-BR"/>
        </a:p>
      </dgm:t>
    </dgm:pt>
    <dgm:pt modelId="{FD73464F-2855-4E68-8A53-607FE4B611B4}">
      <dgm:prSet phldrT="[Texto]" custT="1"/>
      <dgm:spPr>
        <a:solidFill>
          <a:srgbClr val="B5CC68"/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pt-BR" sz="3600" dirty="0">
              <a:latin typeface="Mongolian Baiti" panose="03000500000000000000" pitchFamily="66" charset="0"/>
              <a:cs typeface="Mongolian Baiti" panose="03000500000000000000" pitchFamily="66" charset="0"/>
            </a:rPr>
            <a:t>2</a:t>
          </a:r>
        </a:p>
      </dgm:t>
    </dgm:pt>
    <dgm:pt modelId="{BABC98CC-1195-4807-87DB-CA510697865A}" type="parTrans" cxnId="{85CD418F-BA14-4799-B63D-D01E7DE80714}">
      <dgm:prSet/>
      <dgm:spPr/>
      <dgm:t>
        <a:bodyPr/>
        <a:lstStyle/>
        <a:p>
          <a:endParaRPr lang="pt-BR"/>
        </a:p>
      </dgm:t>
    </dgm:pt>
    <dgm:pt modelId="{62F709C8-FE47-4D77-8ADF-C9DEC47B5E59}" type="sibTrans" cxnId="{85CD418F-BA14-4799-B63D-D01E7DE80714}">
      <dgm:prSet/>
      <dgm:spPr/>
      <dgm:t>
        <a:bodyPr/>
        <a:lstStyle/>
        <a:p>
          <a:endParaRPr lang="pt-BR"/>
        </a:p>
      </dgm:t>
    </dgm:pt>
    <dgm:pt modelId="{97E2375B-EF78-4636-8626-57555430DE6D}">
      <dgm:prSet phldrT="[Texto]" custT="1"/>
      <dgm:spPr>
        <a:solidFill>
          <a:srgbClr val="B5CC68"/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pt-BR" sz="3600" dirty="0">
              <a:latin typeface="Mongolian Baiti" panose="03000500000000000000" pitchFamily="66" charset="0"/>
              <a:cs typeface="Mongolian Baiti" panose="03000500000000000000" pitchFamily="66" charset="0"/>
            </a:rPr>
            <a:t>3</a:t>
          </a:r>
        </a:p>
      </dgm:t>
    </dgm:pt>
    <dgm:pt modelId="{03BD186A-F83B-4DFC-80DE-3B55A8F33CD9}" type="parTrans" cxnId="{9C545AD3-DAE0-4926-96F0-85882E21D1AC}">
      <dgm:prSet/>
      <dgm:spPr/>
      <dgm:t>
        <a:bodyPr/>
        <a:lstStyle/>
        <a:p>
          <a:endParaRPr lang="pt-BR"/>
        </a:p>
      </dgm:t>
    </dgm:pt>
    <dgm:pt modelId="{EFAC1458-6D0D-43F6-BF5F-22BCFDC04BA5}" type="sibTrans" cxnId="{9C545AD3-DAE0-4926-96F0-85882E21D1AC}">
      <dgm:prSet/>
      <dgm:spPr/>
      <dgm:t>
        <a:bodyPr/>
        <a:lstStyle/>
        <a:p>
          <a:endParaRPr lang="pt-BR"/>
        </a:p>
      </dgm:t>
    </dgm:pt>
    <dgm:pt modelId="{6F81CC9E-0903-40AC-AAC3-2101B3A4AA76}" type="pres">
      <dgm:prSet presAssocID="{D4068565-88A6-460A-8F32-C0BC11B48771}" presName="Name0" presStyleCnt="0">
        <dgm:presLayoutVars>
          <dgm:dir/>
          <dgm:animLvl val="lvl"/>
          <dgm:resizeHandles val="exact"/>
        </dgm:presLayoutVars>
      </dgm:prSet>
      <dgm:spPr/>
    </dgm:pt>
    <dgm:pt modelId="{E9447FA2-1C4D-4AED-B0A0-CCA6E221606B}" type="pres">
      <dgm:prSet presAssocID="{C1E8DEC8-AC19-4AD3-B57B-18F3FD7B9673}" presName="Name8" presStyleCnt="0"/>
      <dgm:spPr/>
    </dgm:pt>
    <dgm:pt modelId="{6CAD28EA-0DFA-4272-9554-C3DD823BC40B}" type="pres">
      <dgm:prSet presAssocID="{C1E8DEC8-AC19-4AD3-B57B-18F3FD7B9673}" presName="level" presStyleLbl="node1" presStyleIdx="0" presStyleCnt="3" custLinFactNeighborX="1163" custLinFactNeighborY="-30300">
        <dgm:presLayoutVars>
          <dgm:chMax val="1"/>
          <dgm:bulletEnabled val="1"/>
        </dgm:presLayoutVars>
      </dgm:prSet>
      <dgm:spPr/>
    </dgm:pt>
    <dgm:pt modelId="{03857F88-24DB-4EAD-BE15-81D13D512C2F}" type="pres">
      <dgm:prSet presAssocID="{C1E8DEC8-AC19-4AD3-B57B-18F3FD7B967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3DE6B73-60F8-477F-A6C8-E3B589C28890}" type="pres">
      <dgm:prSet presAssocID="{FD73464F-2855-4E68-8A53-607FE4B611B4}" presName="Name8" presStyleCnt="0"/>
      <dgm:spPr/>
    </dgm:pt>
    <dgm:pt modelId="{0E0E26C5-63D9-40D2-A9AA-E3D987C2E199}" type="pres">
      <dgm:prSet presAssocID="{FD73464F-2855-4E68-8A53-607FE4B611B4}" presName="level" presStyleLbl="node1" presStyleIdx="1" presStyleCnt="3" custScaleY="97141">
        <dgm:presLayoutVars>
          <dgm:chMax val="1"/>
          <dgm:bulletEnabled val="1"/>
        </dgm:presLayoutVars>
      </dgm:prSet>
      <dgm:spPr/>
    </dgm:pt>
    <dgm:pt modelId="{06F0051B-615E-4CDD-B569-B0B1CB225FA9}" type="pres">
      <dgm:prSet presAssocID="{FD73464F-2855-4E68-8A53-607FE4B611B4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3C76CE5-4DBB-4F32-9C71-49CF91D044A4}" type="pres">
      <dgm:prSet presAssocID="{97E2375B-EF78-4636-8626-57555430DE6D}" presName="Name8" presStyleCnt="0"/>
      <dgm:spPr/>
    </dgm:pt>
    <dgm:pt modelId="{B262B65C-3C85-4EEB-BB82-F5B558E72729}" type="pres">
      <dgm:prSet presAssocID="{97E2375B-EF78-4636-8626-57555430DE6D}" presName="level" presStyleLbl="node1" presStyleIdx="2" presStyleCnt="3">
        <dgm:presLayoutVars>
          <dgm:chMax val="1"/>
          <dgm:bulletEnabled val="1"/>
        </dgm:presLayoutVars>
      </dgm:prSet>
      <dgm:spPr/>
    </dgm:pt>
    <dgm:pt modelId="{F256B27A-AF92-4CCA-B6A0-E509C44C6897}" type="pres">
      <dgm:prSet presAssocID="{97E2375B-EF78-4636-8626-57555430DE6D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44B2B0C-8C2D-4EBE-B3ED-2BEB4135C0B8}" type="presOf" srcId="{97E2375B-EF78-4636-8626-57555430DE6D}" destId="{B262B65C-3C85-4EEB-BB82-F5B558E72729}" srcOrd="0" destOrd="0" presId="urn:microsoft.com/office/officeart/2005/8/layout/pyramid1"/>
    <dgm:cxn modelId="{527C4210-DE86-4DF4-9198-16D0628B9C76}" type="presOf" srcId="{C1E8DEC8-AC19-4AD3-B57B-18F3FD7B9673}" destId="{6CAD28EA-0DFA-4272-9554-C3DD823BC40B}" srcOrd="0" destOrd="0" presId="urn:microsoft.com/office/officeart/2005/8/layout/pyramid1"/>
    <dgm:cxn modelId="{EB755239-B393-4F51-BE3F-954D57EB6126}" type="presOf" srcId="{FD73464F-2855-4E68-8A53-607FE4B611B4}" destId="{06F0051B-615E-4CDD-B569-B0B1CB225FA9}" srcOrd="1" destOrd="0" presId="urn:microsoft.com/office/officeart/2005/8/layout/pyramid1"/>
    <dgm:cxn modelId="{B2952F3D-FC72-4735-8A9A-5F813C4153D1}" type="presOf" srcId="{FD73464F-2855-4E68-8A53-607FE4B611B4}" destId="{0E0E26C5-63D9-40D2-A9AA-E3D987C2E199}" srcOrd="0" destOrd="0" presId="urn:microsoft.com/office/officeart/2005/8/layout/pyramid1"/>
    <dgm:cxn modelId="{FDF53B3F-6133-49F6-AD88-FEE70A321919}" type="presOf" srcId="{C1E8DEC8-AC19-4AD3-B57B-18F3FD7B9673}" destId="{03857F88-24DB-4EAD-BE15-81D13D512C2F}" srcOrd="1" destOrd="0" presId="urn:microsoft.com/office/officeart/2005/8/layout/pyramid1"/>
    <dgm:cxn modelId="{AFF37643-0D65-4EE4-8FE2-39D5789628C1}" type="presOf" srcId="{97E2375B-EF78-4636-8626-57555430DE6D}" destId="{F256B27A-AF92-4CCA-B6A0-E509C44C6897}" srcOrd="1" destOrd="0" presId="urn:microsoft.com/office/officeart/2005/8/layout/pyramid1"/>
    <dgm:cxn modelId="{F2D95D6B-1A08-43D0-8A7C-A0AC616E102D}" type="presOf" srcId="{D4068565-88A6-460A-8F32-C0BC11B48771}" destId="{6F81CC9E-0903-40AC-AAC3-2101B3A4AA76}" srcOrd="0" destOrd="0" presId="urn:microsoft.com/office/officeart/2005/8/layout/pyramid1"/>
    <dgm:cxn modelId="{85CD418F-BA14-4799-B63D-D01E7DE80714}" srcId="{D4068565-88A6-460A-8F32-C0BC11B48771}" destId="{FD73464F-2855-4E68-8A53-607FE4B611B4}" srcOrd="1" destOrd="0" parTransId="{BABC98CC-1195-4807-87DB-CA510697865A}" sibTransId="{62F709C8-FE47-4D77-8ADF-C9DEC47B5E59}"/>
    <dgm:cxn modelId="{7A0233BF-76D8-48BF-B41D-C50D6304A28E}" srcId="{D4068565-88A6-460A-8F32-C0BC11B48771}" destId="{C1E8DEC8-AC19-4AD3-B57B-18F3FD7B9673}" srcOrd="0" destOrd="0" parTransId="{93757AAB-F4F7-45A1-B9F7-73DDCDD0D842}" sibTransId="{E7565B24-29C8-4B40-B945-052B2F7A0E3F}"/>
    <dgm:cxn modelId="{9C545AD3-DAE0-4926-96F0-85882E21D1AC}" srcId="{D4068565-88A6-460A-8F32-C0BC11B48771}" destId="{97E2375B-EF78-4636-8626-57555430DE6D}" srcOrd="2" destOrd="0" parTransId="{03BD186A-F83B-4DFC-80DE-3B55A8F33CD9}" sibTransId="{EFAC1458-6D0D-43F6-BF5F-22BCFDC04BA5}"/>
    <dgm:cxn modelId="{760B883A-F84F-40DA-8B70-69C6FF4B257B}" type="presParOf" srcId="{6F81CC9E-0903-40AC-AAC3-2101B3A4AA76}" destId="{E9447FA2-1C4D-4AED-B0A0-CCA6E221606B}" srcOrd="0" destOrd="0" presId="urn:microsoft.com/office/officeart/2005/8/layout/pyramid1"/>
    <dgm:cxn modelId="{CBCA8072-7F36-4C59-915A-9C70A340E26C}" type="presParOf" srcId="{E9447FA2-1C4D-4AED-B0A0-CCA6E221606B}" destId="{6CAD28EA-0DFA-4272-9554-C3DD823BC40B}" srcOrd="0" destOrd="0" presId="urn:microsoft.com/office/officeart/2005/8/layout/pyramid1"/>
    <dgm:cxn modelId="{69459270-BA76-4D40-A429-467C17A894BE}" type="presParOf" srcId="{E9447FA2-1C4D-4AED-B0A0-CCA6E221606B}" destId="{03857F88-24DB-4EAD-BE15-81D13D512C2F}" srcOrd="1" destOrd="0" presId="urn:microsoft.com/office/officeart/2005/8/layout/pyramid1"/>
    <dgm:cxn modelId="{F03ED6FF-7981-4146-9710-DB24C825A387}" type="presParOf" srcId="{6F81CC9E-0903-40AC-AAC3-2101B3A4AA76}" destId="{23DE6B73-60F8-477F-A6C8-E3B589C28890}" srcOrd="1" destOrd="0" presId="urn:microsoft.com/office/officeart/2005/8/layout/pyramid1"/>
    <dgm:cxn modelId="{3237B6BA-A1FC-4AAA-8E78-A7516F0FEED5}" type="presParOf" srcId="{23DE6B73-60F8-477F-A6C8-E3B589C28890}" destId="{0E0E26C5-63D9-40D2-A9AA-E3D987C2E199}" srcOrd="0" destOrd="0" presId="urn:microsoft.com/office/officeart/2005/8/layout/pyramid1"/>
    <dgm:cxn modelId="{C77DEFD2-33CC-4DB8-AEA7-7EC0F6C884E2}" type="presParOf" srcId="{23DE6B73-60F8-477F-A6C8-E3B589C28890}" destId="{06F0051B-615E-4CDD-B569-B0B1CB225FA9}" srcOrd="1" destOrd="0" presId="urn:microsoft.com/office/officeart/2005/8/layout/pyramid1"/>
    <dgm:cxn modelId="{9FB2CD91-FBE1-4D7F-ABC4-1425B66121F6}" type="presParOf" srcId="{6F81CC9E-0903-40AC-AAC3-2101B3A4AA76}" destId="{F3C76CE5-4DBB-4F32-9C71-49CF91D044A4}" srcOrd="2" destOrd="0" presId="urn:microsoft.com/office/officeart/2005/8/layout/pyramid1"/>
    <dgm:cxn modelId="{1EAD2B6F-88B4-4071-BBE0-D49051A5406D}" type="presParOf" srcId="{F3C76CE5-4DBB-4F32-9C71-49CF91D044A4}" destId="{B262B65C-3C85-4EEB-BB82-F5B558E72729}" srcOrd="0" destOrd="0" presId="urn:microsoft.com/office/officeart/2005/8/layout/pyramid1"/>
    <dgm:cxn modelId="{D2BDB24A-948B-4F35-903A-BBCD9664C985}" type="presParOf" srcId="{F3C76CE5-4DBB-4F32-9C71-49CF91D044A4}" destId="{F256B27A-AF92-4CCA-B6A0-E509C44C6897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D28EA-0DFA-4272-9554-C3DD823BC40B}">
      <dsp:nvSpPr>
        <dsp:cNvPr id="0" name=""/>
        <dsp:cNvSpPr/>
      </dsp:nvSpPr>
      <dsp:spPr>
        <a:xfrm>
          <a:off x="1906216" y="0"/>
          <a:ext cx="1911310" cy="1769337"/>
        </a:xfrm>
        <a:prstGeom prst="trapezoid">
          <a:avLst>
            <a:gd name="adj" fmla="val 54012"/>
          </a:avLst>
        </a:prstGeom>
        <a:solidFill>
          <a:srgbClr val="B5CC68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latin typeface="Mongolian Baiti" panose="03000500000000000000" pitchFamily="66" charset="0"/>
              <a:cs typeface="Mongolian Baiti" panose="03000500000000000000" pitchFamily="66" charset="0"/>
            </a:rPr>
            <a:t>1</a:t>
          </a:r>
        </a:p>
      </dsp:txBody>
      <dsp:txXfrm>
        <a:off x="1906216" y="0"/>
        <a:ext cx="1911310" cy="1769337"/>
      </dsp:txXfrm>
    </dsp:sp>
    <dsp:sp modelId="{0E0E26C5-63D9-40D2-A9AA-E3D987C2E199}">
      <dsp:nvSpPr>
        <dsp:cNvPr id="0" name=""/>
        <dsp:cNvSpPr/>
      </dsp:nvSpPr>
      <dsp:spPr>
        <a:xfrm>
          <a:off x="955655" y="1769337"/>
          <a:ext cx="3767975" cy="1718752"/>
        </a:xfrm>
        <a:prstGeom prst="trapezoid">
          <a:avLst>
            <a:gd name="adj" fmla="val 54012"/>
          </a:avLst>
        </a:prstGeom>
        <a:solidFill>
          <a:srgbClr val="B5CC68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latin typeface="Mongolian Baiti" panose="03000500000000000000" pitchFamily="66" charset="0"/>
              <a:cs typeface="Mongolian Baiti" panose="03000500000000000000" pitchFamily="66" charset="0"/>
            </a:rPr>
            <a:t>2</a:t>
          </a:r>
        </a:p>
      </dsp:txBody>
      <dsp:txXfrm>
        <a:off x="1615050" y="1769337"/>
        <a:ext cx="2449184" cy="1718752"/>
      </dsp:txXfrm>
    </dsp:sp>
    <dsp:sp modelId="{B262B65C-3C85-4EEB-BB82-F5B558E72729}">
      <dsp:nvSpPr>
        <dsp:cNvPr id="0" name=""/>
        <dsp:cNvSpPr/>
      </dsp:nvSpPr>
      <dsp:spPr>
        <a:xfrm>
          <a:off x="0" y="3488089"/>
          <a:ext cx="5679286" cy="1769337"/>
        </a:xfrm>
        <a:prstGeom prst="trapezoid">
          <a:avLst>
            <a:gd name="adj" fmla="val 54012"/>
          </a:avLst>
        </a:prstGeom>
        <a:solidFill>
          <a:srgbClr val="B5CC68"/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600" kern="1200" dirty="0">
              <a:latin typeface="Mongolian Baiti" panose="03000500000000000000" pitchFamily="66" charset="0"/>
              <a:cs typeface="Mongolian Baiti" panose="03000500000000000000" pitchFamily="66" charset="0"/>
            </a:rPr>
            <a:t>3</a:t>
          </a:r>
        </a:p>
      </dsp:txBody>
      <dsp:txXfrm>
        <a:off x="993875" y="3488089"/>
        <a:ext cx="3691535" cy="17693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094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81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g"/><Relationship Id="rId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4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3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2960" y="1935575"/>
            <a:ext cx="4752110" cy="4745321"/>
            <a:chOff x="0" y="0"/>
            <a:chExt cx="7920183" cy="79088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920183" cy="7908868"/>
            </a:xfrm>
            <a:custGeom>
              <a:avLst/>
              <a:gdLst/>
              <a:ahLst/>
              <a:cxnLst/>
              <a:rect l="l" t="t" r="r" b="b"/>
              <a:pathLst>
                <a:path w="7920183" h="7908868">
                  <a:moveTo>
                    <a:pt x="0" y="0"/>
                  </a:moveTo>
                  <a:lnTo>
                    <a:pt x="7920183" y="0"/>
                  </a:lnTo>
                  <a:lnTo>
                    <a:pt x="7920183" y="7908868"/>
                  </a:lnTo>
                  <a:lnTo>
                    <a:pt x="0" y="790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4" name="Freeform 4"/>
            <p:cNvSpPr/>
            <p:nvPr/>
          </p:nvSpPr>
          <p:spPr>
            <a:xfrm>
              <a:off x="1440506" y="2111717"/>
              <a:ext cx="5039171" cy="4812408"/>
            </a:xfrm>
            <a:custGeom>
              <a:avLst/>
              <a:gdLst/>
              <a:ahLst/>
              <a:cxnLst/>
              <a:rect l="l" t="t" r="r" b="b"/>
              <a:pathLst>
                <a:path w="5039171" h="4812408">
                  <a:moveTo>
                    <a:pt x="0" y="0"/>
                  </a:moveTo>
                  <a:lnTo>
                    <a:pt x="5039171" y="0"/>
                  </a:lnTo>
                  <a:lnTo>
                    <a:pt x="5039171" y="4812408"/>
                  </a:lnTo>
                  <a:lnTo>
                    <a:pt x="0" y="4812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5" name="Freeform 5"/>
            <p:cNvSpPr/>
            <p:nvPr/>
          </p:nvSpPr>
          <p:spPr>
            <a:xfrm>
              <a:off x="306966" y="286595"/>
              <a:ext cx="7306251" cy="7306251"/>
            </a:xfrm>
            <a:custGeom>
              <a:avLst/>
              <a:gdLst/>
              <a:ahLst/>
              <a:cxnLst/>
              <a:rect l="l" t="t" r="r" b="b"/>
              <a:pathLst>
                <a:path w="7306251" h="7306251">
                  <a:moveTo>
                    <a:pt x="0" y="0"/>
                  </a:moveTo>
                  <a:lnTo>
                    <a:pt x="7306251" y="0"/>
                  </a:lnTo>
                  <a:lnTo>
                    <a:pt x="7306251" y="7306250"/>
                  </a:lnTo>
                  <a:lnTo>
                    <a:pt x="0" y="730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440" dirty="0"/>
            </a:p>
          </p:txBody>
        </p:sp>
      </p:grpSp>
      <p:sp>
        <p:nvSpPr>
          <p:cNvPr id="6" name="Freeform 6"/>
          <p:cNvSpPr/>
          <p:nvPr/>
        </p:nvSpPr>
        <p:spPr>
          <a:xfrm rot="17766590">
            <a:off x="3391791" y="-1727486"/>
            <a:ext cx="14553710" cy="12294350"/>
          </a:xfrm>
          <a:custGeom>
            <a:avLst/>
            <a:gdLst>
              <a:gd name="connsiteX0" fmla="*/ 0 w 20048457"/>
              <a:gd name="connsiteY0" fmla="*/ 0 h 14799406"/>
              <a:gd name="connsiteX1" fmla="*/ 20048457 w 20048457"/>
              <a:gd name="connsiteY1" fmla="*/ 0 h 14799406"/>
              <a:gd name="connsiteX2" fmla="*/ 16523355 w 20048457"/>
              <a:gd name="connsiteY2" fmla="*/ 9888307 h 14799406"/>
              <a:gd name="connsiteX3" fmla="*/ 0 w 20048457"/>
              <a:gd name="connsiteY3" fmla="*/ 14799406 h 14799406"/>
              <a:gd name="connsiteX4" fmla="*/ 0 w 20048457"/>
              <a:gd name="connsiteY4" fmla="*/ 0 h 14799406"/>
              <a:gd name="connsiteX0" fmla="*/ 0 w 20048457"/>
              <a:gd name="connsiteY0" fmla="*/ 0 h 14799406"/>
              <a:gd name="connsiteX1" fmla="*/ 20048457 w 20048457"/>
              <a:gd name="connsiteY1" fmla="*/ 0 h 14799406"/>
              <a:gd name="connsiteX2" fmla="*/ 16523355 w 20048457"/>
              <a:gd name="connsiteY2" fmla="*/ 9888307 h 14799406"/>
              <a:gd name="connsiteX3" fmla="*/ 0 w 20048457"/>
              <a:gd name="connsiteY3" fmla="*/ 14799406 h 14799406"/>
              <a:gd name="connsiteX4" fmla="*/ 0 w 20048457"/>
              <a:gd name="connsiteY4" fmla="*/ 0 h 14799406"/>
              <a:gd name="connsiteX0" fmla="*/ 0 w 20048457"/>
              <a:gd name="connsiteY0" fmla="*/ 0 h 14799406"/>
              <a:gd name="connsiteX1" fmla="*/ 20048457 w 20048457"/>
              <a:gd name="connsiteY1" fmla="*/ 0 h 14799406"/>
              <a:gd name="connsiteX2" fmla="*/ 16523355 w 20048457"/>
              <a:gd name="connsiteY2" fmla="*/ 9888307 h 14799406"/>
              <a:gd name="connsiteX3" fmla="*/ 0 w 20048457"/>
              <a:gd name="connsiteY3" fmla="*/ 14799406 h 14799406"/>
              <a:gd name="connsiteX4" fmla="*/ 0 w 20048457"/>
              <a:gd name="connsiteY4" fmla="*/ 0 h 14799406"/>
              <a:gd name="connsiteX0" fmla="*/ 0 w 16523355"/>
              <a:gd name="connsiteY0" fmla="*/ 0 h 14799406"/>
              <a:gd name="connsiteX1" fmla="*/ 12456750 w 16523355"/>
              <a:gd name="connsiteY1" fmla="*/ 1148034 h 14799406"/>
              <a:gd name="connsiteX2" fmla="*/ 16523355 w 16523355"/>
              <a:gd name="connsiteY2" fmla="*/ 9888307 h 14799406"/>
              <a:gd name="connsiteX3" fmla="*/ 0 w 16523355"/>
              <a:gd name="connsiteY3" fmla="*/ 14799406 h 14799406"/>
              <a:gd name="connsiteX4" fmla="*/ 0 w 16523355"/>
              <a:gd name="connsiteY4" fmla="*/ 0 h 14799406"/>
              <a:gd name="connsiteX0" fmla="*/ 0 w 16523355"/>
              <a:gd name="connsiteY0" fmla="*/ 0 h 14063365"/>
              <a:gd name="connsiteX1" fmla="*/ 12456750 w 16523355"/>
              <a:gd name="connsiteY1" fmla="*/ 1148034 h 14063365"/>
              <a:gd name="connsiteX2" fmla="*/ 16523355 w 16523355"/>
              <a:gd name="connsiteY2" fmla="*/ 9888307 h 14063365"/>
              <a:gd name="connsiteX3" fmla="*/ 7050892 w 16523355"/>
              <a:gd name="connsiteY3" fmla="*/ 14063365 h 14063365"/>
              <a:gd name="connsiteX4" fmla="*/ 0 w 16523355"/>
              <a:gd name="connsiteY4" fmla="*/ 0 h 14063365"/>
              <a:gd name="connsiteX0" fmla="*/ 0 w 16075269"/>
              <a:gd name="connsiteY0" fmla="*/ 0 h 14148315"/>
              <a:gd name="connsiteX1" fmla="*/ 12008664 w 16075269"/>
              <a:gd name="connsiteY1" fmla="*/ 1232984 h 14148315"/>
              <a:gd name="connsiteX2" fmla="*/ 16075269 w 16075269"/>
              <a:gd name="connsiteY2" fmla="*/ 9973257 h 14148315"/>
              <a:gd name="connsiteX3" fmla="*/ 6602806 w 16075269"/>
              <a:gd name="connsiteY3" fmla="*/ 14148315 h 14148315"/>
              <a:gd name="connsiteX4" fmla="*/ 0 w 16075269"/>
              <a:gd name="connsiteY4" fmla="*/ 0 h 1414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5269" h="14148315">
                <a:moveTo>
                  <a:pt x="0" y="0"/>
                </a:moveTo>
                <a:lnTo>
                  <a:pt x="12008664" y="1232984"/>
                </a:lnTo>
                <a:lnTo>
                  <a:pt x="16075269" y="9973257"/>
                </a:lnTo>
                <a:cubicBezTo>
                  <a:pt x="6938885" y="14218711"/>
                  <a:pt x="12110591" y="12511282"/>
                  <a:pt x="6602806" y="14148315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440" dirty="0"/>
          </a:p>
        </p:txBody>
      </p:sp>
      <p:sp>
        <p:nvSpPr>
          <p:cNvPr id="7" name="Freeform 7"/>
          <p:cNvSpPr/>
          <p:nvPr/>
        </p:nvSpPr>
        <p:spPr>
          <a:xfrm>
            <a:off x="232844" y="130997"/>
            <a:ext cx="4533997" cy="1311952"/>
          </a:xfrm>
          <a:custGeom>
            <a:avLst/>
            <a:gdLst/>
            <a:ahLst/>
            <a:cxnLst/>
            <a:rect l="l" t="t" r="r" b="b"/>
            <a:pathLst>
              <a:path w="5023725" h="1455962">
                <a:moveTo>
                  <a:pt x="0" y="0"/>
                </a:moveTo>
                <a:lnTo>
                  <a:pt x="5023725" y="0"/>
                </a:lnTo>
                <a:lnTo>
                  <a:pt x="5023725" y="1455962"/>
                </a:lnTo>
                <a:lnTo>
                  <a:pt x="0" y="14559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 sz="1440" dirty="0"/>
          </a:p>
        </p:txBody>
      </p:sp>
      <p:sp>
        <p:nvSpPr>
          <p:cNvPr id="8" name="Freeform 8"/>
          <p:cNvSpPr/>
          <p:nvPr/>
        </p:nvSpPr>
        <p:spPr>
          <a:xfrm>
            <a:off x="8359015" y="4836631"/>
            <a:ext cx="6482400" cy="45719"/>
          </a:xfrm>
          <a:custGeom>
            <a:avLst/>
            <a:gdLst/>
            <a:ahLst/>
            <a:cxnLst/>
            <a:rect l="l" t="t" r="r" b="b"/>
            <a:pathLst>
              <a:path w="7315200" h="36576">
                <a:moveTo>
                  <a:pt x="0" y="0"/>
                </a:moveTo>
                <a:lnTo>
                  <a:pt x="7315200" y="0"/>
                </a:lnTo>
                <a:lnTo>
                  <a:pt x="7315200" y="36576"/>
                </a:lnTo>
                <a:lnTo>
                  <a:pt x="0" y="3657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/>
          <a:lstStyle/>
          <a:p>
            <a:endParaRPr lang="pt-BR" sz="1440" dirty="0"/>
          </a:p>
        </p:txBody>
      </p:sp>
      <p:sp>
        <p:nvSpPr>
          <p:cNvPr id="9" name="TextBox 9"/>
          <p:cNvSpPr txBox="1"/>
          <p:nvPr/>
        </p:nvSpPr>
        <p:spPr>
          <a:xfrm>
            <a:off x="8725988" y="2545466"/>
            <a:ext cx="5118214" cy="1941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51"/>
              </a:lnSpc>
              <a:spcBef>
                <a:spcPct val="0"/>
              </a:spcBef>
            </a:pPr>
            <a:r>
              <a:rPr lang="en-US" sz="3679" dirty="0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VitalCare: </a:t>
            </a:r>
            <a:r>
              <a:rPr lang="en-US" sz="3679" dirty="0" err="1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Aplicativo</a:t>
            </a:r>
            <a:r>
              <a:rPr lang="en-US" sz="3679" dirty="0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de </a:t>
            </a:r>
            <a:r>
              <a:rPr lang="en-US" sz="3679" dirty="0" err="1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Acompanhamento</a:t>
            </a:r>
            <a:r>
              <a:rPr lang="en-US" sz="3679" dirty="0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de </a:t>
            </a:r>
            <a:r>
              <a:rPr lang="en-US" sz="3679" dirty="0" err="1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Saúde</a:t>
            </a:r>
            <a:r>
              <a:rPr lang="en-US" sz="3679" dirty="0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Para </a:t>
            </a:r>
            <a:r>
              <a:rPr lang="en-US" sz="3679" dirty="0" err="1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Idosos</a:t>
            </a:r>
            <a:endParaRPr lang="en-US" sz="3679" dirty="0"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18529" y="5185933"/>
            <a:ext cx="3933133" cy="83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dirty="0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João Vitor Marques Pereira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Júlia Certorio Pereira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318529" y="7178040"/>
            <a:ext cx="3933133" cy="403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dirty="0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376354"/>
            <a:ext cx="5801201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Considerações Finais</a:t>
            </a:r>
            <a:endParaRPr lang="en-US" sz="42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335072" y="2440781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Inovação</a:t>
            </a:r>
            <a:endParaRPr lang="en-US" sz="21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335072" y="2909054"/>
            <a:ext cx="8320683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O projeto contribui para a criação de soluções inovadoras para a assistência a idosos no Brasil, impactando positivamente a vida de milhares de pessoas.</a:t>
            </a:r>
            <a:endParaRPr lang="en-US" sz="17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6416993" y="4089202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Impacto Social</a:t>
            </a:r>
            <a:endParaRPr lang="en-US" sz="21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6416993" y="4557474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O aplicativo tem o potencial de melhorar a qualidade de vida dos idosos, garantindo sua segurança e autonomia.</a:t>
            </a:r>
            <a:endParaRPr lang="en-US" sz="17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498913" y="5737622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Sustentabilidade</a:t>
            </a:r>
            <a:endParaRPr lang="en-US" sz="21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498913" y="6205895"/>
            <a:ext cx="6156841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O projeto contribui para a sustentabilidade social, promovendo a inclusão e a participação social dos idosos.</a:t>
            </a:r>
            <a:endParaRPr lang="en-US" sz="17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graphicFrame>
        <p:nvGraphicFramePr>
          <p:cNvPr id="21" name="Diagrama 20">
            <a:extLst>
              <a:ext uri="{FF2B5EF4-FFF2-40B4-BE49-F238E27FC236}">
                <a16:creationId xmlns:a16="http://schemas.microsoft.com/office/drawing/2014/main" id="{142A99D6-F1D5-F5B8-6064-43AE1DB6FD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9282547"/>
              </p:ext>
            </p:extLst>
          </p:nvPr>
        </p:nvGraphicFramePr>
        <p:xfrm>
          <a:off x="1364343" y="2106749"/>
          <a:ext cx="5679286" cy="5257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D83EDF2-7033-286A-DCAD-293F4CD1040C}"/>
              </a:ext>
            </a:extLst>
          </p:cNvPr>
          <p:cNvCxnSpPr>
            <a:cxnSpLocks/>
          </p:cNvCxnSpPr>
          <p:nvPr/>
        </p:nvCxnSpPr>
        <p:spPr>
          <a:xfrm>
            <a:off x="5335072" y="3821062"/>
            <a:ext cx="849704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591EB3F4-E5CD-1028-457C-579E7E1D2119}"/>
              </a:ext>
            </a:extLst>
          </p:cNvPr>
          <p:cNvCxnSpPr>
            <a:cxnSpLocks/>
          </p:cNvCxnSpPr>
          <p:nvPr/>
        </p:nvCxnSpPr>
        <p:spPr>
          <a:xfrm>
            <a:off x="6133358" y="5584548"/>
            <a:ext cx="782938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6">
            <a:extLst>
              <a:ext uri="{FF2B5EF4-FFF2-40B4-BE49-F238E27FC236}">
                <a16:creationId xmlns:a16="http://schemas.microsoft.com/office/drawing/2014/main" id="{3AF111A6-272F-B2E7-2CE5-37B7BCCA5FC5}"/>
              </a:ext>
            </a:extLst>
          </p:cNvPr>
          <p:cNvSpPr/>
          <p:nvPr/>
        </p:nvSpPr>
        <p:spPr>
          <a:xfrm rot="6467846">
            <a:off x="-304033" y="1654040"/>
            <a:ext cx="8456487" cy="10954039"/>
          </a:xfrm>
          <a:custGeom>
            <a:avLst/>
            <a:gdLst>
              <a:gd name="connsiteX0" fmla="*/ 0 w 20048457"/>
              <a:gd name="connsiteY0" fmla="*/ 0 h 14799406"/>
              <a:gd name="connsiteX1" fmla="*/ 20048457 w 20048457"/>
              <a:gd name="connsiteY1" fmla="*/ 0 h 14799406"/>
              <a:gd name="connsiteX2" fmla="*/ 16523355 w 20048457"/>
              <a:gd name="connsiteY2" fmla="*/ 9888307 h 14799406"/>
              <a:gd name="connsiteX3" fmla="*/ 0 w 20048457"/>
              <a:gd name="connsiteY3" fmla="*/ 14799406 h 14799406"/>
              <a:gd name="connsiteX4" fmla="*/ 0 w 20048457"/>
              <a:gd name="connsiteY4" fmla="*/ 0 h 14799406"/>
              <a:gd name="connsiteX0" fmla="*/ 0 w 20048457"/>
              <a:gd name="connsiteY0" fmla="*/ 0 h 14799406"/>
              <a:gd name="connsiteX1" fmla="*/ 20048457 w 20048457"/>
              <a:gd name="connsiteY1" fmla="*/ 0 h 14799406"/>
              <a:gd name="connsiteX2" fmla="*/ 16523355 w 20048457"/>
              <a:gd name="connsiteY2" fmla="*/ 9888307 h 14799406"/>
              <a:gd name="connsiteX3" fmla="*/ 0 w 20048457"/>
              <a:gd name="connsiteY3" fmla="*/ 14799406 h 14799406"/>
              <a:gd name="connsiteX4" fmla="*/ 0 w 20048457"/>
              <a:gd name="connsiteY4" fmla="*/ 0 h 14799406"/>
              <a:gd name="connsiteX0" fmla="*/ 0 w 20048457"/>
              <a:gd name="connsiteY0" fmla="*/ 0 h 14799406"/>
              <a:gd name="connsiteX1" fmla="*/ 20048457 w 20048457"/>
              <a:gd name="connsiteY1" fmla="*/ 0 h 14799406"/>
              <a:gd name="connsiteX2" fmla="*/ 16523355 w 20048457"/>
              <a:gd name="connsiteY2" fmla="*/ 9888307 h 14799406"/>
              <a:gd name="connsiteX3" fmla="*/ 0 w 20048457"/>
              <a:gd name="connsiteY3" fmla="*/ 14799406 h 14799406"/>
              <a:gd name="connsiteX4" fmla="*/ 0 w 20048457"/>
              <a:gd name="connsiteY4" fmla="*/ 0 h 14799406"/>
              <a:gd name="connsiteX0" fmla="*/ 0 w 16523355"/>
              <a:gd name="connsiteY0" fmla="*/ 0 h 14799406"/>
              <a:gd name="connsiteX1" fmla="*/ 12456750 w 16523355"/>
              <a:gd name="connsiteY1" fmla="*/ 1148034 h 14799406"/>
              <a:gd name="connsiteX2" fmla="*/ 16523355 w 16523355"/>
              <a:gd name="connsiteY2" fmla="*/ 9888307 h 14799406"/>
              <a:gd name="connsiteX3" fmla="*/ 0 w 16523355"/>
              <a:gd name="connsiteY3" fmla="*/ 14799406 h 14799406"/>
              <a:gd name="connsiteX4" fmla="*/ 0 w 16523355"/>
              <a:gd name="connsiteY4" fmla="*/ 0 h 14799406"/>
              <a:gd name="connsiteX0" fmla="*/ 0 w 16523355"/>
              <a:gd name="connsiteY0" fmla="*/ 0 h 14063365"/>
              <a:gd name="connsiteX1" fmla="*/ 12456750 w 16523355"/>
              <a:gd name="connsiteY1" fmla="*/ 1148034 h 14063365"/>
              <a:gd name="connsiteX2" fmla="*/ 16523355 w 16523355"/>
              <a:gd name="connsiteY2" fmla="*/ 9888307 h 14063365"/>
              <a:gd name="connsiteX3" fmla="*/ 7050892 w 16523355"/>
              <a:gd name="connsiteY3" fmla="*/ 14063365 h 14063365"/>
              <a:gd name="connsiteX4" fmla="*/ 0 w 16523355"/>
              <a:gd name="connsiteY4" fmla="*/ 0 h 14063365"/>
              <a:gd name="connsiteX0" fmla="*/ 0 w 16075269"/>
              <a:gd name="connsiteY0" fmla="*/ 0 h 14148315"/>
              <a:gd name="connsiteX1" fmla="*/ 12008664 w 16075269"/>
              <a:gd name="connsiteY1" fmla="*/ 1232984 h 14148315"/>
              <a:gd name="connsiteX2" fmla="*/ 16075269 w 16075269"/>
              <a:gd name="connsiteY2" fmla="*/ 9973257 h 14148315"/>
              <a:gd name="connsiteX3" fmla="*/ 6602806 w 16075269"/>
              <a:gd name="connsiteY3" fmla="*/ 14148315 h 14148315"/>
              <a:gd name="connsiteX4" fmla="*/ 0 w 16075269"/>
              <a:gd name="connsiteY4" fmla="*/ 0 h 1414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75269" h="14148315">
                <a:moveTo>
                  <a:pt x="0" y="0"/>
                </a:moveTo>
                <a:lnTo>
                  <a:pt x="12008664" y="1232984"/>
                </a:lnTo>
                <a:lnTo>
                  <a:pt x="16075269" y="9973257"/>
                </a:lnTo>
                <a:cubicBezTo>
                  <a:pt x="6938885" y="14218711"/>
                  <a:pt x="12110591" y="12511282"/>
                  <a:pt x="6602806" y="14148315"/>
                </a:cubicBez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440" dirty="0"/>
          </a:p>
        </p:txBody>
      </p:sp>
      <p:sp>
        <p:nvSpPr>
          <p:cNvPr id="3" name="Text 0"/>
          <p:cNvSpPr/>
          <p:nvPr/>
        </p:nvSpPr>
        <p:spPr>
          <a:xfrm>
            <a:off x="-254551" y="6016635"/>
            <a:ext cx="7025997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4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Implementações</a:t>
            </a:r>
            <a:r>
              <a:rPr lang="en-US" sz="44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44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Futuras</a:t>
            </a:r>
            <a:endParaRPr lang="en-US" sz="44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21" name="Imagem 20" descr="Grupo de pessoas posando para foto com a mão na cabeça&#10;&#10;Descrição gerada automaticamente com confiança média">
            <a:extLst>
              <a:ext uri="{FF2B5EF4-FFF2-40B4-BE49-F238E27FC236}">
                <a16:creationId xmlns:a16="http://schemas.microsoft.com/office/drawing/2014/main" id="{13AE7AED-A26D-65EB-E4EE-4115B751BF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36914"/>
          <a:stretch/>
        </p:blipFill>
        <p:spPr>
          <a:xfrm>
            <a:off x="0" y="0"/>
            <a:ext cx="14630400" cy="4762500"/>
          </a:xfrm>
          <a:prstGeom prst="rect">
            <a:avLst/>
          </a:prstGeom>
        </p:spPr>
      </p:pic>
      <p:sp>
        <p:nvSpPr>
          <p:cNvPr id="32" name="Text 2">
            <a:extLst>
              <a:ext uri="{FF2B5EF4-FFF2-40B4-BE49-F238E27FC236}">
                <a16:creationId xmlns:a16="http://schemas.microsoft.com/office/drawing/2014/main" id="{4A5664F5-BB59-9075-CC38-1C9510EF83F6}"/>
              </a:ext>
            </a:extLst>
          </p:cNvPr>
          <p:cNvSpPr/>
          <p:nvPr/>
        </p:nvSpPr>
        <p:spPr>
          <a:xfrm>
            <a:off x="7713483" y="5095143"/>
            <a:ext cx="6272680" cy="2928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SOS -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ativação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por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voz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Integração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com o Google Maps;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Integração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com Smartwatch;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Alteração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das cores do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aplicativo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: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tema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diurno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e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noturno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Chatbot auto-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atendimento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Artigo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Gerenciamento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de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assinaturas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Parceria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com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empresas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de </a:t>
            </a:r>
            <a:r>
              <a:rPr lang="en-US" sz="200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transporte</a:t>
            </a:r>
            <a:r>
              <a:rPr lang="en-US" sz="20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.</a:t>
            </a:r>
          </a:p>
          <a:p>
            <a:pPr marL="342900" indent="-342900" algn="just">
              <a:lnSpc>
                <a:spcPts val="245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152140" y="5967807"/>
            <a:ext cx="8947950" cy="10810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84"/>
              </a:lnSpc>
              <a:spcBef>
                <a:spcPct val="0"/>
              </a:spcBef>
            </a:pPr>
            <a:r>
              <a:rPr lang="en-US" sz="6489" dirty="0" err="1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Obrigado</a:t>
            </a:r>
            <a:r>
              <a:rPr lang="en-US" sz="6489" dirty="0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pela </a:t>
            </a:r>
            <a:r>
              <a:rPr lang="en-US" sz="6489" dirty="0" err="1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atenção</a:t>
            </a:r>
            <a:r>
              <a:rPr lang="en-US" sz="6489" dirty="0"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!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379E0471-A14A-A21F-873C-549576DA3ACC}"/>
              </a:ext>
            </a:extLst>
          </p:cNvPr>
          <p:cNvGrpSpPr/>
          <p:nvPr/>
        </p:nvGrpSpPr>
        <p:grpSpPr>
          <a:xfrm>
            <a:off x="2310723" y="1823899"/>
            <a:ext cx="4026040" cy="3951171"/>
            <a:chOff x="0" y="0"/>
            <a:chExt cx="7920183" cy="7908868"/>
          </a:xfrm>
        </p:grpSpPr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526757D-7324-D7AC-53A4-213CAF3743F3}"/>
                </a:ext>
              </a:extLst>
            </p:cNvPr>
            <p:cNvSpPr/>
            <p:nvPr/>
          </p:nvSpPr>
          <p:spPr>
            <a:xfrm>
              <a:off x="0" y="0"/>
              <a:ext cx="7920183" cy="7908868"/>
            </a:xfrm>
            <a:custGeom>
              <a:avLst/>
              <a:gdLst/>
              <a:ahLst/>
              <a:cxnLst/>
              <a:rect l="l" t="t" r="r" b="b"/>
              <a:pathLst>
                <a:path w="7920183" h="7908868">
                  <a:moveTo>
                    <a:pt x="0" y="0"/>
                  </a:moveTo>
                  <a:lnTo>
                    <a:pt x="7920183" y="0"/>
                  </a:lnTo>
                  <a:lnTo>
                    <a:pt x="7920183" y="7908868"/>
                  </a:lnTo>
                  <a:lnTo>
                    <a:pt x="0" y="79088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7" name="Freeform 4">
              <a:extLst>
                <a:ext uri="{FF2B5EF4-FFF2-40B4-BE49-F238E27FC236}">
                  <a16:creationId xmlns:a16="http://schemas.microsoft.com/office/drawing/2014/main" id="{7D95506E-15B2-B537-9D58-EE84AB04815D}"/>
                </a:ext>
              </a:extLst>
            </p:cNvPr>
            <p:cNvSpPr/>
            <p:nvPr/>
          </p:nvSpPr>
          <p:spPr>
            <a:xfrm>
              <a:off x="1440506" y="2111717"/>
              <a:ext cx="5039171" cy="4812408"/>
            </a:xfrm>
            <a:custGeom>
              <a:avLst/>
              <a:gdLst/>
              <a:ahLst/>
              <a:cxnLst/>
              <a:rect l="l" t="t" r="r" b="b"/>
              <a:pathLst>
                <a:path w="5039171" h="4812408">
                  <a:moveTo>
                    <a:pt x="0" y="0"/>
                  </a:moveTo>
                  <a:lnTo>
                    <a:pt x="5039171" y="0"/>
                  </a:lnTo>
                  <a:lnTo>
                    <a:pt x="5039171" y="4812408"/>
                  </a:lnTo>
                  <a:lnTo>
                    <a:pt x="0" y="48124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440" dirty="0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20CB42F-4381-0194-377B-340F5F578D2E}"/>
                </a:ext>
              </a:extLst>
            </p:cNvPr>
            <p:cNvSpPr/>
            <p:nvPr/>
          </p:nvSpPr>
          <p:spPr>
            <a:xfrm>
              <a:off x="306966" y="286595"/>
              <a:ext cx="7306251" cy="7306251"/>
            </a:xfrm>
            <a:custGeom>
              <a:avLst/>
              <a:gdLst/>
              <a:ahLst/>
              <a:cxnLst/>
              <a:rect l="l" t="t" r="r" b="b"/>
              <a:pathLst>
                <a:path w="7306251" h="7306251">
                  <a:moveTo>
                    <a:pt x="0" y="0"/>
                  </a:moveTo>
                  <a:lnTo>
                    <a:pt x="7306251" y="0"/>
                  </a:lnTo>
                  <a:lnTo>
                    <a:pt x="7306251" y="7306250"/>
                  </a:lnTo>
                  <a:lnTo>
                    <a:pt x="0" y="73062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 sz="1440" dirty="0"/>
            </a:p>
          </p:txBody>
        </p:sp>
      </p:grpSp>
      <p:sp>
        <p:nvSpPr>
          <p:cNvPr id="19" name="Freeform 7">
            <a:extLst>
              <a:ext uri="{FF2B5EF4-FFF2-40B4-BE49-F238E27FC236}">
                <a16:creationId xmlns:a16="http://schemas.microsoft.com/office/drawing/2014/main" id="{34C64185-4477-B357-7480-D1721EB24FA1}"/>
              </a:ext>
            </a:extLst>
          </p:cNvPr>
          <p:cNvSpPr/>
          <p:nvPr/>
        </p:nvSpPr>
        <p:spPr>
          <a:xfrm>
            <a:off x="232844" y="130997"/>
            <a:ext cx="4026041" cy="1081065"/>
          </a:xfrm>
          <a:custGeom>
            <a:avLst/>
            <a:gdLst/>
            <a:ahLst/>
            <a:cxnLst/>
            <a:rect l="l" t="t" r="r" b="b"/>
            <a:pathLst>
              <a:path w="5023725" h="1455962">
                <a:moveTo>
                  <a:pt x="0" y="0"/>
                </a:moveTo>
                <a:lnTo>
                  <a:pt x="5023725" y="0"/>
                </a:lnTo>
                <a:lnTo>
                  <a:pt x="5023725" y="1455962"/>
                </a:lnTo>
                <a:lnTo>
                  <a:pt x="0" y="14559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 sz="1440" dirty="0"/>
          </a:p>
        </p:txBody>
      </p:sp>
      <p:pic>
        <p:nvPicPr>
          <p:cNvPr id="5" name="Imagem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7830379F-C934-788C-1E35-B7D363B4794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465" b="9315"/>
          <a:stretch/>
        </p:blipFill>
        <p:spPr>
          <a:xfrm>
            <a:off x="8483601" y="0"/>
            <a:ext cx="61468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F59CB52-A2F4-AF1B-9FE6-3292E4C73CF7}"/>
              </a:ext>
            </a:extLst>
          </p:cNvPr>
          <p:cNvCxnSpPr>
            <a:cxnSpLocks/>
          </p:cNvCxnSpPr>
          <p:nvPr/>
        </p:nvCxnSpPr>
        <p:spPr>
          <a:xfrm>
            <a:off x="1336431" y="5225367"/>
            <a:ext cx="1218613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9774D9DC-CF7C-DB3D-012A-FAEC739D72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237"/>
          <a:stretch/>
        </p:blipFill>
        <p:spPr>
          <a:xfrm>
            <a:off x="0" y="-35170"/>
            <a:ext cx="14630400" cy="3544894"/>
          </a:xfrm>
          <a:prstGeom prst="rect">
            <a:avLst/>
          </a:prstGeom>
        </p:spPr>
      </p:pic>
      <p:sp>
        <p:nvSpPr>
          <p:cNvPr id="12" name="Freeform 2">
            <a:extLst>
              <a:ext uri="{FF2B5EF4-FFF2-40B4-BE49-F238E27FC236}">
                <a16:creationId xmlns:a16="http://schemas.microsoft.com/office/drawing/2014/main" id="{AE40532E-64CA-A744-78FC-5104F39CB8EA}"/>
              </a:ext>
            </a:extLst>
          </p:cNvPr>
          <p:cNvSpPr/>
          <p:nvPr/>
        </p:nvSpPr>
        <p:spPr>
          <a:xfrm rot="10800000">
            <a:off x="-597877" y="4340389"/>
            <a:ext cx="5240215" cy="520000"/>
          </a:xfrm>
          <a:custGeom>
            <a:avLst/>
            <a:gdLst/>
            <a:ahLst/>
            <a:cxnLst/>
            <a:rect l="l" t="t" r="r" b="b"/>
            <a:pathLst>
              <a:path w="6355558" h="520000">
                <a:moveTo>
                  <a:pt x="0" y="0"/>
                </a:moveTo>
                <a:lnTo>
                  <a:pt x="6355558" y="0"/>
                </a:lnTo>
                <a:lnTo>
                  <a:pt x="6355558" y="520001"/>
                </a:lnTo>
                <a:lnTo>
                  <a:pt x="0" y="5200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CC41CB79-B249-6C59-A598-4EBC01C24CFB}"/>
              </a:ext>
            </a:extLst>
          </p:cNvPr>
          <p:cNvSpPr txBox="1"/>
          <p:nvPr/>
        </p:nvSpPr>
        <p:spPr>
          <a:xfrm>
            <a:off x="-597878" y="3228842"/>
            <a:ext cx="4832661" cy="11807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080"/>
              </a:lnSpc>
              <a:spcBef>
                <a:spcPct val="0"/>
              </a:spcBef>
            </a:pPr>
            <a:r>
              <a:rPr lang="en-US" sz="6000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Contexto</a:t>
            </a:r>
            <a:endParaRPr lang="en-US" sz="6000" b="1" dirty="0">
              <a:solidFill>
                <a:srgbClr val="000000"/>
              </a:solidFill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grpSp>
        <p:nvGrpSpPr>
          <p:cNvPr id="17" name="Group 4">
            <a:extLst>
              <a:ext uri="{FF2B5EF4-FFF2-40B4-BE49-F238E27FC236}">
                <a16:creationId xmlns:a16="http://schemas.microsoft.com/office/drawing/2014/main" id="{E07D0BDF-1675-7504-92FB-CD87FE0CF992}"/>
              </a:ext>
            </a:extLst>
          </p:cNvPr>
          <p:cNvGrpSpPr/>
          <p:nvPr/>
        </p:nvGrpSpPr>
        <p:grpSpPr>
          <a:xfrm>
            <a:off x="2260539" y="4935722"/>
            <a:ext cx="693676" cy="655926"/>
            <a:chOff x="0" y="0"/>
            <a:chExt cx="812800" cy="81280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39B17B5D-CBC9-5CE9-0E28-2614E446716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CC68"/>
            </a:solidFill>
          </p:spPr>
          <p:txBody>
            <a:bodyPr/>
            <a:lstStyle/>
            <a:p>
              <a:endParaRPr lang="pt-BR" dirty="0"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  <p:sp>
          <p:nvSpPr>
            <p:cNvPr id="19" name="TextBox 6">
              <a:extLst>
                <a:ext uri="{FF2B5EF4-FFF2-40B4-BE49-F238E27FC236}">
                  <a16:creationId xmlns:a16="http://schemas.microsoft.com/office/drawing/2014/main" id="{1ACFE4B7-FF1A-58AE-83CA-F898EB88AA7E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u="none" strike="noStrike" dirty="0">
                  <a:solidFill>
                    <a:srgbClr val="000000"/>
                  </a:solidFill>
                  <a:latin typeface="Mongolian Baiti" panose="03000500000000000000" pitchFamily="66" charset="0"/>
                  <a:ea typeface="Intro Pro"/>
                  <a:cs typeface="Mongolian Baiti" panose="03000500000000000000" pitchFamily="66" charset="0"/>
                  <a:sym typeface="Intro Pro"/>
                </a:rPr>
                <a:t>1</a:t>
              </a:r>
            </a:p>
          </p:txBody>
        </p:sp>
      </p:grpSp>
      <p:grpSp>
        <p:nvGrpSpPr>
          <p:cNvPr id="20" name="Group 4">
            <a:extLst>
              <a:ext uri="{FF2B5EF4-FFF2-40B4-BE49-F238E27FC236}">
                <a16:creationId xmlns:a16="http://schemas.microsoft.com/office/drawing/2014/main" id="{E5024ED6-127D-06F3-C5CB-5746053ECE2A}"/>
              </a:ext>
            </a:extLst>
          </p:cNvPr>
          <p:cNvGrpSpPr/>
          <p:nvPr/>
        </p:nvGrpSpPr>
        <p:grpSpPr>
          <a:xfrm>
            <a:off x="6968362" y="4935722"/>
            <a:ext cx="693676" cy="655926"/>
            <a:chOff x="0" y="0"/>
            <a:chExt cx="812800" cy="812800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B55D23E2-1687-6DE1-195D-787BCCD5DBE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CC68"/>
            </a:solidFill>
          </p:spPr>
          <p:txBody>
            <a:bodyPr/>
            <a:lstStyle/>
            <a:p>
              <a:endParaRPr lang="pt-BR" dirty="0"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3024CAE8-635F-4156-A5D4-CBAD15503843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dirty="0">
                  <a:solidFill>
                    <a:srgbClr val="000000"/>
                  </a:solidFill>
                  <a:latin typeface="Mongolian Baiti" panose="03000500000000000000" pitchFamily="66" charset="0"/>
                  <a:ea typeface="Intro Pro"/>
                  <a:cs typeface="Mongolian Baiti" panose="03000500000000000000" pitchFamily="66" charset="0"/>
                  <a:sym typeface="Intro Pro"/>
                </a:rPr>
                <a:t>2</a:t>
              </a:r>
              <a:endParaRPr lang="en-US" sz="3199" u="none" strike="noStrike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endParaRPr>
            </a:p>
          </p:txBody>
        </p:sp>
      </p:grpSp>
      <p:grpSp>
        <p:nvGrpSpPr>
          <p:cNvPr id="23" name="Group 4">
            <a:extLst>
              <a:ext uri="{FF2B5EF4-FFF2-40B4-BE49-F238E27FC236}">
                <a16:creationId xmlns:a16="http://schemas.microsoft.com/office/drawing/2014/main" id="{195FE02C-F4A1-7958-A9E8-48A46EB84389}"/>
              </a:ext>
            </a:extLst>
          </p:cNvPr>
          <p:cNvGrpSpPr/>
          <p:nvPr/>
        </p:nvGrpSpPr>
        <p:grpSpPr>
          <a:xfrm>
            <a:off x="11676185" y="4935722"/>
            <a:ext cx="693676" cy="655926"/>
            <a:chOff x="0" y="0"/>
            <a:chExt cx="812800" cy="812800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64C09FBA-187E-E9FE-4BFD-41E3F913C96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5CC68"/>
            </a:solidFill>
          </p:spPr>
          <p:txBody>
            <a:bodyPr/>
            <a:lstStyle/>
            <a:p>
              <a:endParaRPr lang="pt-BR" dirty="0">
                <a:latin typeface="Mongolian Baiti" panose="03000500000000000000" pitchFamily="66" charset="0"/>
                <a:cs typeface="Mongolian Baiti" panose="03000500000000000000" pitchFamily="66" charset="0"/>
              </a:endParaRPr>
            </a:p>
          </p:txBody>
        </p:sp>
        <p:sp>
          <p:nvSpPr>
            <p:cNvPr id="25" name="TextBox 6">
              <a:extLst>
                <a:ext uri="{FF2B5EF4-FFF2-40B4-BE49-F238E27FC236}">
                  <a16:creationId xmlns:a16="http://schemas.microsoft.com/office/drawing/2014/main" id="{90BD9814-9855-0482-CE50-2427E32D128E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3199" dirty="0">
                  <a:solidFill>
                    <a:srgbClr val="000000"/>
                  </a:solidFill>
                  <a:latin typeface="Mongolian Baiti" panose="03000500000000000000" pitchFamily="66" charset="0"/>
                  <a:ea typeface="Intro Pro"/>
                  <a:cs typeface="Mongolian Baiti" panose="03000500000000000000" pitchFamily="66" charset="0"/>
                  <a:sym typeface="Intro Pro"/>
                </a:rPr>
                <a:t>3</a:t>
              </a:r>
              <a:endParaRPr lang="en-US" sz="3199" u="none" strike="noStrike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endParaRPr>
            </a:p>
          </p:txBody>
        </p:sp>
      </p:grpSp>
      <p:sp>
        <p:nvSpPr>
          <p:cNvPr id="29" name="TextBox 7">
            <a:extLst>
              <a:ext uri="{FF2B5EF4-FFF2-40B4-BE49-F238E27FC236}">
                <a16:creationId xmlns:a16="http://schemas.microsoft.com/office/drawing/2014/main" id="{B46FE407-14B7-B41A-DBCE-6BAE7A6ADA7E}"/>
              </a:ext>
            </a:extLst>
          </p:cNvPr>
          <p:cNvSpPr txBox="1"/>
          <p:nvPr/>
        </p:nvSpPr>
        <p:spPr>
          <a:xfrm>
            <a:off x="1156693" y="5668167"/>
            <a:ext cx="3267302" cy="39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Envelhecimento</a:t>
            </a:r>
            <a:r>
              <a:rPr lang="en-US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Populacional</a:t>
            </a:r>
            <a:endParaRPr lang="en-US" b="1" dirty="0">
              <a:solidFill>
                <a:srgbClr val="000000"/>
              </a:solidFill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0C58A427-1131-2490-32F5-C6BE5E75CB31}"/>
              </a:ext>
            </a:extLst>
          </p:cNvPr>
          <p:cNvSpPr txBox="1"/>
          <p:nvPr/>
        </p:nvSpPr>
        <p:spPr>
          <a:xfrm>
            <a:off x="5681549" y="5668167"/>
            <a:ext cx="3267302" cy="39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Desafios</a:t>
            </a:r>
            <a:r>
              <a:rPr lang="en-US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na</a:t>
            </a:r>
            <a:r>
              <a:rPr lang="en-US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</a:t>
            </a:r>
            <a:r>
              <a:rPr lang="en-US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Saúde</a:t>
            </a:r>
            <a:r>
              <a:rPr lang="en-US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do </a:t>
            </a:r>
            <a:r>
              <a:rPr lang="en-US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Idoso</a:t>
            </a:r>
            <a:endParaRPr lang="en-US" b="1" dirty="0">
              <a:solidFill>
                <a:srgbClr val="000000"/>
              </a:solidFill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F73A39D4-F432-67E3-A322-9BA97868410F}"/>
              </a:ext>
            </a:extLst>
          </p:cNvPr>
          <p:cNvSpPr txBox="1"/>
          <p:nvPr/>
        </p:nvSpPr>
        <p:spPr>
          <a:xfrm>
            <a:off x="10389372" y="5668167"/>
            <a:ext cx="3267302" cy="393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Infraestrutura</a:t>
            </a:r>
            <a:r>
              <a:rPr lang="en-US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e </a:t>
            </a:r>
            <a:r>
              <a:rPr lang="en-US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Recursos</a:t>
            </a:r>
            <a:endParaRPr lang="en-US" b="1" dirty="0">
              <a:solidFill>
                <a:srgbClr val="000000"/>
              </a:solidFill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41ACC734-AD4E-2B71-5DFA-6C571611D60B}"/>
              </a:ext>
            </a:extLst>
          </p:cNvPr>
          <p:cNvSpPr txBox="1"/>
          <p:nvPr/>
        </p:nvSpPr>
        <p:spPr>
          <a:xfrm>
            <a:off x="1076616" y="6124229"/>
            <a:ext cx="3427455" cy="139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A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população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idosa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no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Brasil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cresceu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40% entre 2012 e 2021, e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deverá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representar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30%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até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2050,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aumentando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a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demanda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por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cuidados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específicos</a:t>
            </a:r>
            <a:r>
              <a:rPr lang="en-US" sz="16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.</a:t>
            </a:r>
          </a:p>
        </p:txBody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AFC68107-542E-27AC-F449-4C6F08237063}"/>
              </a:ext>
            </a:extLst>
          </p:cNvPr>
          <p:cNvSpPr txBox="1"/>
          <p:nvPr/>
        </p:nvSpPr>
        <p:spPr>
          <a:xfrm>
            <a:off x="5601472" y="6120518"/>
            <a:ext cx="3427455" cy="10382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 lvl="0" indent="0" algn="just">
              <a:lnSpc>
                <a:spcPts val="2799"/>
              </a:lnSpc>
              <a:spcBef>
                <a:spcPct val="0"/>
              </a:spcBef>
              <a:defRPr sz="160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</a:defRPr>
            </a:lvl1pPr>
          </a:lstStyle>
          <a:p>
            <a:r>
              <a:rPr lang="en-US" dirty="0" err="1">
                <a:sym typeface="Intro Pro"/>
              </a:rPr>
              <a:t>Idosos</a:t>
            </a:r>
            <a:r>
              <a:rPr lang="en-US" dirty="0">
                <a:sym typeface="Intro Pro"/>
              </a:rPr>
              <a:t> de </a:t>
            </a:r>
            <a:r>
              <a:rPr lang="en-US" dirty="0" err="1">
                <a:sym typeface="Intro Pro"/>
              </a:rPr>
              <a:t>baixa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renda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enfrentam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dificuldades</a:t>
            </a:r>
            <a:r>
              <a:rPr lang="en-US" dirty="0">
                <a:sym typeface="Intro Pro"/>
              </a:rPr>
              <a:t> e </a:t>
            </a:r>
            <a:r>
              <a:rPr lang="en-US" dirty="0" err="1">
                <a:sym typeface="Intro Pro"/>
              </a:rPr>
              <a:t>maior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necessidade</a:t>
            </a:r>
            <a:r>
              <a:rPr lang="en-US" dirty="0">
                <a:sym typeface="Intro Pro"/>
              </a:rPr>
              <a:t> de </a:t>
            </a:r>
            <a:r>
              <a:rPr lang="en-US" dirty="0" err="1">
                <a:sym typeface="Intro Pro"/>
              </a:rPr>
              <a:t>cuidados</a:t>
            </a:r>
            <a:r>
              <a:rPr lang="en-US" dirty="0">
                <a:sym typeface="Intro Pro"/>
              </a:rPr>
              <a:t> de </a:t>
            </a:r>
            <a:r>
              <a:rPr lang="en-US" dirty="0" err="1">
                <a:sym typeface="Intro Pro"/>
              </a:rPr>
              <a:t>emergência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domiciliar</a:t>
            </a:r>
            <a:r>
              <a:rPr lang="en-US" dirty="0">
                <a:sym typeface="Intro Pro"/>
              </a:rPr>
              <a:t>.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A8E8BF87-CAB9-FF4F-108E-2BF90D259FD2}"/>
              </a:ext>
            </a:extLst>
          </p:cNvPr>
          <p:cNvSpPr txBox="1"/>
          <p:nvPr/>
        </p:nvSpPr>
        <p:spPr>
          <a:xfrm>
            <a:off x="10229218" y="6120518"/>
            <a:ext cx="3670855" cy="13973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 lvl="0" indent="0" algn="just">
              <a:lnSpc>
                <a:spcPts val="2799"/>
              </a:lnSpc>
              <a:spcBef>
                <a:spcPct val="0"/>
              </a:spcBef>
              <a:defRPr sz="160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Intro Pro"/>
              </a:rPr>
              <a:t>O Sistema </a:t>
            </a:r>
            <a:r>
              <a:rPr lang="en-US" dirty="0" err="1">
                <a:sym typeface="Intro Pro"/>
              </a:rPr>
              <a:t>Único</a:t>
            </a:r>
            <a:r>
              <a:rPr lang="en-US" dirty="0">
                <a:sym typeface="Intro Pro"/>
              </a:rPr>
              <a:t> de </a:t>
            </a:r>
            <a:r>
              <a:rPr lang="en-US" dirty="0" err="1">
                <a:sym typeface="Intro Pro"/>
              </a:rPr>
              <a:t>Saúde</a:t>
            </a:r>
            <a:r>
              <a:rPr lang="en-US" dirty="0">
                <a:sym typeface="Intro Pro"/>
              </a:rPr>
              <a:t> (SUS) do </a:t>
            </a:r>
            <a:r>
              <a:rPr lang="en-US" dirty="0" err="1">
                <a:sym typeface="Intro Pro"/>
              </a:rPr>
              <a:t>Brasil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enfrenta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uma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sobrecarga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significativa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devido</a:t>
            </a:r>
            <a:r>
              <a:rPr lang="en-US" dirty="0">
                <a:sym typeface="Intro Pro"/>
              </a:rPr>
              <a:t> à </a:t>
            </a:r>
            <a:r>
              <a:rPr lang="en-US" dirty="0" err="1">
                <a:sym typeface="Intro Pro"/>
              </a:rPr>
              <a:t>alta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demanda</a:t>
            </a:r>
            <a:r>
              <a:rPr lang="en-US" dirty="0">
                <a:sym typeface="Intro Pro"/>
              </a:rPr>
              <a:t> e </a:t>
            </a:r>
            <a:r>
              <a:rPr lang="en-US" dirty="0" err="1">
                <a:sym typeface="Intro Pro"/>
              </a:rPr>
              <a:t>ao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financiamento</a:t>
            </a:r>
            <a:r>
              <a:rPr lang="en-US" dirty="0">
                <a:sym typeface="Intro Pro"/>
              </a:rPr>
              <a:t> </a:t>
            </a:r>
            <a:r>
              <a:rPr lang="en-US" dirty="0" err="1">
                <a:sym typeface="Intro Pro"/>
              </a:rPr>
              <a:t>insuficiente</a:t>
            </a:r>
            <a:r>
              <a:rPr lang="en-US" dirty="0">
                <a:sym typeface="Intro Pro"/>
              </a:rPr>
              <a:t>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72E40A3-2E7C-EA4A-08BB-4FC5010FB7F5}"/>
              </a:ext>
            </a:extLst>
          </p:cNvPr>
          <p:cNvSpPr txBox="1"/>
          <p:nvPr/>
        </p:nvSpPr>
        <p:spPr>
          <a:xfrm>
            <a:off x="975241" y="7725725"/>
            <a:ext cx="1913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Mongolian Baiti" panose="03000500000000000000" pitchFamily="66" charset="0"/>
                <a:cs typeface="Mongolian Baiti" panose="03000500000000000000" pitchFamily="66" charset="0"/>
              </a:rPr>
              <a:t>Fonte: Dados do IBGE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>
            <a:extLst>
              <a:ext uri="{FF2B5EF4-FFF2-40B4-BE49-F238E27FC236}">
                <a16:creationId xmlns:a16="http://schemas.microsoft.com/office/drawing/2014/main" id="{939D5D83-106C-2BB5-A597-67504C376E0A}"/>
              </a:ext>
            </a:extLst>
          </p:cNvPr>
          <p:cNvSpPr txBox="1"/>
          <p:nvPr/>
        </p:nvSpPr>
        <p:spPr>
          <a:xfrm>
            <a:off x="5336594" y="625586"/>
            <a:ext cx="8379567" cy="87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2"/>
              </a:lnSpc>
              <a:spcBef>
                <a:spcPct val="0"/>
              </a:spcBef>
            </a:pPr>
            <a:r>
              <a:rPr lang="en-US" sz="5280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Levantamento</a:t>
            </a:r>
            <a:r>
              <a:rPr lang="en-US" sz="5280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dos </a:t>
            </a:r>
            <a:r>
              <a:rPr lang="en-US" sz="5280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Requisitos</a:t>
            </a:r>
            <a:endParaRPr lang="en-US" sz="5280" b="1" dirty="0">
              <a:solidFill>
                <a:srgbClr val="000000"/>
              </a:solidFill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sp>
        <p:nvSpPr>
          <p:cNvPr id="8" name="Freeform 2">
            <a:extLst>
              <a:ext uri="{FF2B5EF4-FFF2-40B4-BE49-F238E27FC236}">
                <a16:creationId xmlns:a16="http://schemas.microsoft.com/office/drawing/2014/main" id="{1E931BA7-C721-8EC2-6861-9EC516D46F5E}"/>
              </a:ext>
            </a:extLst>
          </p:cNvPr>
          <p:cNvSpPr/>
          <p:nvPr/>
        </p:nvSpPr>
        <p:spPr>
          <a:xfrm>
            <a:off x="0" y="0"/>
            <a:ext cx="4838700" cy="8229600"/>
          </a:xfrm>
          <a:custGeom>
            <a:avLst/>
            <a:gdLst/>
            <a:ahLst/>
            <a:cxnLst/>
            <a:rect l="l" t="t" r="r" b="b"/>
            <a:pathLst>
              <a:path w="5739710" h="10287000">
                <a:moveTo>
                  <a:pt x="0" y="0"/>
                </a:moveTo>
                <a:lnTo>
                  <a:pt x="5739710" y="0"/>
                </a:lnTo>
                <a:lnTo>
                  <a:pt x="57397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9459" t="-11302" r="-691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1E142F25-5D57-12BB-6650-FA87F029AEF4}"/>
              </a:ext>
            </a:extLst>
          </p:cNvPr>
          <p:cNvGrpSpPr/>
          <p:nvPr/>
        </p:nvGrpSpPr>
        <p:grpSpPr>
          <a:xfrm>
            <a:off x="5186370" y="1717561"/>
            <a:ext cx="9210677" cy="1115048"/>
            <a:chOff x="0" y="0"/>
            <a:chExt cx="1405096" cy="1607938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8CF37320-FF1B-B7F6-9514-95E4A50CD37B}"/>
                </a:ext>
              </a:extLst>
            </p:cNvPr>
            <p:cNvSpPr/>
            <p:nvPr/>
          </p:nvSpPr>
          <p:spPr>
            <a:xfrm>
              <a:off x="0" y="0"/>
              <a:ext cx="1405097" cy="1607938"/>
            </a:xfrm>
            <a:custGeom>
              <a:avLst/>
              <a:gdLst/>
              <a:ahLst/>
              <a:cxnLst/>
              <a:rect l="l" t="t" r="r" b="b"/>
              <a:pathLst>
                <a:path w="1405097" h="1607938">
                  <a:moveTo>
                    <a:pt x="74009" y="0"/>
                  </a:moveTo>
                  <a:lnTo>
                    <a:pt x="1331087" y="0"/>
                  </a:lnTo>
                  <a:cubicBezTo>
                    <a:pt x="1350716" y="0"/>
                    <a:pt x="1369540" y="7797"/>
                    <a:pt x="1383420" y="21677"/>
                  </a:cubicBezTo>
                  <a:cubicBezTo>
                    <a:pt x="1397299" y="35556"/>
                    <a:pt x="1405097" y="54381"/>
                    <a:pt x="1405097" y="74009"/>
                  </a:cubicBezTo>
                  <a:lnTo>
                    <a:pt x="1405097" y="1533928"/>
                  </a:lnTo>
                  <a:cubicBezTo>
                    <a:pt x="1405097" y="1553557"/>
                    <a:pt x="1397299" y="1572382"/>
                    <a:pt x="1383420" y="1586261"/>
                  </a:cubicBezTo>
                  <a:cubicBezTo>
                    <a:pt x="1369540" y="1600140"/>
                    <a:pt x="1350716" y="1607938"/>
                    <a:pt x="1331087" y="1607938"/>
                  </a:cubicBezTo>
                  <a:lnTo>
                    <a:pt x="74009" y="1607938"/>
                  </a:lnTo>
                  <a:cubicBezTo>
                    <a:pt x="54381" y="1607938"/>
                    <a:pt x="35556" y="1600140"/>
                    <a:pt x="21677" y="1586261"/>
                  </a:cubicBezTo>
                  <a:cubicBezTo>
                    <a:pt x="7797" y="1572382"/>
                    <a:pt x="0" y="1553557"/>
                    <a:pt x="0" y="1533928"/>
                  </a:cubicBezTo>
                  <a:lnTo>
                    <a:pt x="0" y="74009"/>
                  </a:lnTo>
                  <a:cubicBezTo>
                    <a:pt x="0" y="54381"/>
                    <a:pt x="7797" y="35556"/>
                    <a:pt x="21677" y="21677"/>
                  </a:cubicBezTo>
                  <a:cubicBezTo>
                    <a:pt x="35556" y="7797"/>
                    <a:pt x="54381" y="0"/>
                    <a:pt x="74009" y="0"/>
                  </a:cubicBezTo>
                  <a:close/>
                </a:path>
              </a:pathLst>
            </a:custGeom>
            <a:solidFill>
              <a:srgbClr val="B5CC68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6">
              <a:extLst>
                <a:ext uri="{FF2B5EF4-FFF2-40B4-BE49-F238E27FC236}">
                  <a16:creationId xmlns:a16="http://schemas.microsoft.com/office/drawing/2014/main" id="{458F97C0-476C-EFCE-A875-CFD6D76FB4F1}"/>
                </a:ext>
              </a:extLst>
            </p:cNvPr>
            <p:cNvSpPr txBox="1"/>
            <p:nvPr/>
          </p:nvSpPr>
          <p:spPr>
            <a:xfrm>
              <a:off x="0" y="-38100"/>
              <a:ext cx="1405096" cy="1646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16" name="TextBox 8">
            <a:extLst>
              <a:ext uri="{FF2B5EF4-FFF2-40B4-BE49-F238E27FC236}">
                <a16:creationId xmlns:a16="http://schemas.microsoft.com/office/drawing/2014/main" id="{F73AE02D-A149-444B-8F48-8A50AFAA03C3}"/>
              </a:ext>
            </a:extLst>
          </p:cNvPr>
          <p:cNvSpPr txBox="1"/>
          <p:nvPr/>
        </p:nvSpPr>
        <p:spPr>
          <a:xfrm>
            <a:off x="5525619" y="2012644"/>
            <a:ext cx="3579162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37" lvl="1" indent="-172718" algn="just">
              <a:lnSpc>
                <a:spcPts val="2239"/>
              </a:lnSpc>
              <a:buFont typeface="Arial"/>
              <a:buChar char="•"/>
            </a:pPr>
            <a:r>
              <a:rPr lang="en-US" sz="22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Entrevista</a:t>
            </a: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e </a:t>
            </a:r>
            <a:r>
              <a:rPr lang="en-US" sz="22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Formulário</a:t>
            </a:r>
            <a:endParaRPr lang="en-US" sz="2200" dirty="0">
              <a:solidFill>
                <a:srgbClr val="000000"/>
              </a:solidFill>
              <a:latin typeface="Mongolian Baiti" panose="03000500000000000000" pitchFamily="66" charset="0"/>
              <a:ea typeface="Intro Pro"/>
              <a:cs typeface="Mongolian Baiti" panose="03000500000000000000" pitchFamily="66" charset="0"/>
              <a:sym typeface="Intro Pro"/>
            </a:endParaRPr>
          </a:p>
          <a:p>
            <a:pPr marL="345437" lvl="1" indent="-172718" algn="just">
              <a:lnSpc>
                <a:spcPts val="2239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16 </a:t>
            </a:r>
            <a:r>
              <a:rPr lang="en-US" sz="22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perguntas</a:t>
            </a:r>
            <a:endParaRPr lang="en-US" sz="2200" dirty="0">
              <a:solidFill>
                <a:srgbClr val="000000"/>
              </a:solidFill>
              <a:latin typeface="Mongolian Baiti" panose="03000500000000000000" pitchFamily="66" charset="0"/>
              <a:ea typeface="Intro Pro"/>
              <a:cs typeface="Mongolian Baiti" panose="03000500000000000000" pitchFamily="66" charset="0"/>
              <a:sym typeface="Intro Pro"/>
            </a:endParaRPr>
          </a:p>
          <a:p>
            <a:pPr marL="802637" lvl="2" indent="-172718" algn="just">
              <a:lnSpc>
                <a:spcPts val="2239"/>
              </a:lnSpc>
              <a:buFont typeface="Arial"/>
              <a:buChar char="•"/>
            </a:pPr>
            <a:endParaRPr lang="en-US" sz="2200" dirty="0">
              <a:solidFill>
                <a:srgbClr val="000000"/>
              </a:solidFill>
              <a:latin typeface="Mongolian Baiti" panose="03000500000000000000" pitchFamily="66" charset="0"/>
              <a:ea typeface="Intro Pro"/>
              <a:cs typeface="Mongolian Baiti" panose="03000500000000000000" pitchFamily="66" charset="0"/>
              <a:sym typeface="Intro Pro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CDDEDB01-DA93-71B3-73F4-5B14E680E018}"/>
              </a:ext>
            </a:extLst>
          </p:cNvPr>
          <p:cNvSpPr txBox="1"/>
          <p:nvPr/>
        </p:nvSpPr>
        <p:spPr>
          <a:xfrm>
            <a:off x="5457827" y="3140274"/>
            <a:ext cx="3441335" cy="40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Resultados</a:t>
            </a:r>
            <a:r>
              <a:rPr lang="en-US" sz="2399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</a:t>
            </a:r>
            <a:r>
              <a:rPr lang="en-US" sz="2399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Principais</a:t>
            </a:r>
            <a:endParaRPr lang="en-US" sz="2399" dirty="0">
              <a:solidFill>
                <a:srgbClr val="000000"/>
              </a:solidFill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BEC47D0E-E5C3-E340-78AE-96712ADBB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6425" y="3851063"/>
            <a:ext cx="3795712" cy="2060529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147A28E-44F4-6FF1-7028-F716026289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87611" y="3851062"/>
            <a:ext cx="3795711" cy="2060529"/>
          </a:xfrm>
          <a:prstGeom prst="rect">
            <a:avLst/>
          </a:prstGeom>
        </p:spPr>
      </p:pic>
      <p:sp>
        <p:nvSpPr>
          <p:cNvPr id="22" name="TextBox 8">
            <a:extLst>
              <a:ext uri="{FF2B5EF4-FFF2-40B4-BE49-F238E27FC236}">
                <a16:creationId xmlns:a16="http://schemas.microsoft.com/office/drawing/2014/main" id="{CD24920E-8720-BAF4-9BFB-B25FBF404ECD}"/>
              </a:ext>
            </a:extLst>
          </p:cNvPr>
          <p:cNvSpPr txBox="1"/>
          <p:nvPr/>
        </p:nvSpPr>
        <p:spPr>
          <a:xfrm>
            <a:off x="9697735" y="2012644"/>
            <a:ext cx="469931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37" lvl="1" indent="-172718" algn="just">
              <a:lnSpc>
                <a:spcPts val="2239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Qtd. </a:t>
            </a:r>
            <a:r>
              <a:rPr lang="en-US" sz="22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Respostas</a:t>
            </a: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Visão</a:t>
            </a: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Idoso</a:t>
            </a: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: 8</a:t>
            </a:r>
          </a:p>
          <a:p>
            <a:pPr marL="345437" lvl="1" indent="-172718" algn="just">
              <a:lnSpc>
                <a:spcPts val="2239"/>
              </a:lnSpc>
              <a:buFont typeface="Arial"/>
              <a:buChar char="•"/>
            </a:pP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Qtd. </a:t>
            </a:r>
            <a:r>
              <a:rPr lang="en-US" sz="22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Respostas</a:t>
            </a: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Visão</a:t>
            </a: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Cuidador</a:t>
            </a:r>
            <a:r>
              <a:rPr lang="en-US" sz="2200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:  23</a:t>
            </a:r>
          </a:p>
          <a:p>
            <a:pPr marL="629919" lvl="2" algn="just">
              <a:lnSpc>
                <a:spcPts val="2239"/>
              </a:lnSpc>
            </a:pPr>
            <a:endParaRPr lang="en-US" sz="2200" dirty="0">
              <a:solidFill>
                <a:srgbClr val="000000"/>
              </a:solidFill>
              <a:latin typeface="Mongolian Baiti" panose="03000500000000000000" pitchFamily="66" charset="0"/>
              <a:ea typeface="Intro Pro"/>
              <a:cs typeface="Mongolian Baiti" panose="03000500000000000000" pitchFamily="66" charset="0"/>
              <a:sym typeface="Intro Pro"/>
            </a:endParaRP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01EBD24C-D27D-042C-D9D6-34E558541F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6425" y="6034027"/>
            <a:ext cx="3795711" cy="2060529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C76F6171-23C4-EEEF-8152-0F43FC4170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87611" y="6034027"/>
            <a:ext cx="3795711" cy="20605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87379" y="0"/>
            <a:ext cx="5043021" cy="8229600"/>
          </a:xfrm>
          <a:custGeom>
            <a:avLst/>
            <a:gdLst/>
            <a:ahLst/>
            <a:cxnLst/>
            <a:rect l="l" t="t" r="r" b="b"/>
            <a:pathLst>
              <a:path w="6303776" h="10287000">
                <a:moveTo>
                  <a:pt x="0" y="0"/>
                </a:moveTo>
                <a:lnTo>
                  <a:pt x="6303776" y="0"/>
                </a:lnTo>
                <a:lnTo>
                  <a:pt x="630377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328" r="-19000"/>
            </a:stretch>
          </a:blipFill>
        </p:spPr>
        <p:txBody>
          <a:bodyPr/>
          <a:lstStyle/>
          <a:p>
            <a:endParaRPr lang="pt-BR" sz="1440"/>
          </a:p>
        </p:txBody>
      </p:sp>
      <p:sp>
        <p:nvSpPr>
          <p:cNvPr id="3" name="Freeform 3"/>
          <p:cNvSpPr/>
          <p:nvPr/>
        </p:nvSpPr>
        <p:spPr>
          <a:xfrm>
            <a:off x="3086177" y="1966589"/>
            <a:ext cx="3167326" cy="1002027"/>
          </a:xfrm>
          <a:custGeom>
            <a:avLst/>
            <a:gdLst/>
            <a:ahLst/>
            <a:cxnLst/>
            <a:rect l="l" t="t" r="r" b="b"/>
            <a:pathLst>
              <a:path w="3959158" h="1252534">
                <a:moveTo>
                  <a:pt x="0" y="0"/>
                </a:moveTo>
                <a:lnTo>
                  <a:pt x="3959159" y="0"/>
                </a:lnTo>
                <a:lnTo>
                  <a:pt x="3959159" y="1252534"/>
                </a:lnTo>
                <a:lnTo>
                  <a:pt x="0" y="12525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sp>
        <p:nvSpPr>
          <p:cNvPr id="4" name="TextBox 4"/>
          <p:cNvSpPr txBox="1"/>
          <p:nvPr/>
        </p:nvSpPr>
        <p:spPr>
          <a:xfrm>
            <a:off x="480058" y="723901"/>
            <a:ext cx="8379567" cy="87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2"/>
              </a:lnSpc>
              <a:spcBef>
                <a:spcPct val="0"/>
              </a:spcBef>
            </a:pPr>
            <a:r>
              <a:rPr lang="en-US" sz="5280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Proposta</a:t>
            </a:r>
            <a:r>
              <a:rPr lang="en-US" sz="5280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de Valor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62920" y="2164327"/>
            <a:ext cx="2613842" cy="522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7"/>
              </a:lnSpc>
              <a:spcBef>
                <a:spcPct val="0"/>
              </a:spcBef>
            </a:pPr>
            <a:r>
              <a:rPr lang="en-US" sz="3119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VitalCare</a:t>
            </a:r>
            <a:endParaRPr lang="en-US" sz="3119" b="1" dirty="0">
              <a:solidFill>
                <a:srgbClr val="000000"/>
              </a:solidFill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16875" y="3273416"/>
            <a:ext cx="8042750" cy="11046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VitalCare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é um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sistema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integrado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gestão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monitoramento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saúde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idoso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desenvolvido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para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garantir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continuidade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dos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cuidados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médicos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otimizar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gestão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da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saúde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domiciliar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.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Destina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-se a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idosos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seus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familiares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cuidadores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oferecendo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uma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abordagem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holística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para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acompanhar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coordenar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a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saúde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do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paciente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6875" y="4985377"/>
            <a:ext cx="3441335" cy="40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Principais</a:t>
            </a:r>
            <a:r>
              <a:rPr lang="en-US" sz="2399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</a:t>
            </a:r>
            <a:r>
              <a:rPr lang="en-US" sz="2399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Funções</a:t>
            </a:r>
            <a:endParaRPr lang="en-US" sz="2399" b="1" dirty="0">
              <a:solidFill>
                <a:srgbClr val="000000"/>
              </a:solidFill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683607" y="5572058"/>
            <a:ext cx="3732525" cy="1397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37" lvl="1" indent="-172718">
              <a:lnSpc>
                <a:spcPts val="223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Gestão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de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Medicamentos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Consultas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e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Exames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;</a:t>
            </a:r>
          </a:p>
          <a:p>
            <a:pPr marL="345437" lvl="1" indent="-172718">
              <a:lnSpc>
                <a:spcPts val="223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Comunicação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com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Familiares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;</a:t>
            </a:r>
          </a:p>
          <a:p>
            <a:pPr marL="345437" lvl="1" indent="-172718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Acompanhamento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Constante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;</a:t>
            </a:r>
          </a:p>
          <a:p>
            <a:pPr marL="345437" lvl="1" indent="-172718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SOS.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97407" y="4985377"/>
            <a:ext cx="3707873" cy="403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Características</a:t>
            </a:r>
            <a:r>
              <a:rPr lang="en-US" sz="2399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</a:t>
            </a:r>
            <a:r>
              <a:rPr lang="en-US" sz="2399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Adicionais</a:t>
            </a:r>
            <a:endParaRPr lang="en-US" sz="2399" b="1" dirty="0">
              <a:solidFill>
                <a:srgbClr val="000000"/>
              </a:solidFill>
              <a:latin typeface="Mongolian Baiti" panose="03000500000000000000" pitchFamily="66" charset="0"/>
              <a:ea typeface="Bree Serif"/>
              <a:cs typeface="Mongolian Baiti" panose="03000500000000000000" pitchFamily="66" charset="0"/>
              <a:sym typeface="Bree Serif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777127" y="5572058"/>
            <a:ext cx="4190225" cy="1397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5437" lvl="1" indent="-172718">
              <a:lnSpc>
                <a:spcPts val="2239"/>
              </a:lnSpc>
              <a:buFont typeface="Arial"/>
              <a:buChar char="•"/>
            </a:pP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Integração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com o WhatsApp;</a:t>
            </a:r>
          </a:p>
          <a:p>
            <a:pPr marL="345437" lvl="1" indent="-172718">
              <a:lnSpc>
                <a:spcPts val="2239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Interface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amigável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e de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fácil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usabilidade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;</a:t>
            </a:r>
          </a:p>
          <a:p>
            <a:pPr marL="345437" lvl="1" indent="-172718">
              <a:lnSpc>
                <a:spcPts val="2239"/>
              </a:lnSpc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LGPD;</a:t>
            </a:r>
          </a:p>
          <a:p>
            <a:pPr marL="345437" lvl="1" indent="-172718">
              <a:lnSpc>
                <a:spcPts val="2239"/>
              </a:lnSpc>
              <a:spcBef>
                <a:spcPct val="0"/>
              </a:spcBef>
              <a:buFont typeface="Arial"/>
              <a:buChar char="•"/>
            </a:pPr>
            <a:r>
              <a:rPr lang="pt-BR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Resolução nº 196/1996: diretrizes éticas para pesquisas com seres humanos</a:t>
            </a:r>
            <a:r>
              <a:rPr lang="en-US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" y="0"/>
            <a:ext cx="4579498" cy="8229600"/>
          </a:xfrm>
          <a:custGeom>
            <a:avLst/>
            <a:gdLst/>
            <a:ahLst/>
            <a:cxnLst/>
            <a:rect l="l" t="t" r="r" b="b"/>
            <a:pathLst>
              <a:path w="5724373" h="10287000">
                <a:moveTo>
                  <a:pt x="0" y="0"/>
                </a:moveTo>
                <a:lnTo>
                  <a:pt x="5724373" y="0"/>
                </a:lnTo>
                <a:lnTo>
                  <a:pt x="572437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59" r="-41194"/>
            </a:stretch>
          </a:blipFill>
        </p:spPr>
        <p:txBody>
          <a:bodyPr/>
          <a:lstStyle/>
          <a:p>
            <a:endParaRPr lang="pt-BR" sz="1440"/>
          </a:p>
        </p:txBody>
      </p:sp>
      <p:sp>
        <p:nvSpPr>
          <p:cNvPr id="3" name="Freeform 3"/>
          <p:cNvSpPr/>
          <p:nvPr/>
        </p:nvSpPr>
        <p:spPr>
          <a:xfrm>
            <a:off x="9732705" y="2843133"/>
            <a:ext cx="4065943" cy="603643"/>
          </a:xfrm>
          <a:custGeom>
            <a:avLst/>
            <a:gdLst/>
            <a:ahLst/>
            <a:cxnLst/>
            <a:rect l="l" t="t" r="r" b="b"/>
            <a:pathLst>
              <a:path w="5596649" h="1017573">
                <a:moveTo>
                  <a:pt x="0" y="0"/>
                </a:moveTo>
                <a:lnTo>
                  <a:pt x="5596649" y="0"/>
                </a:lnTo>
                <a:lnTo>
                  <a:pt x="5596649" y="1017573"/>
                </a:lnTo>
                <a:lnTo>
                  <a:pt x="0" y="1017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4" name="Freeform 4"/>
          <p:cNvSpPr/>
          <p:nvPr/>
        </p:nvSpPr>
        <p:spPr>
          <a:xfrm>
            <a:off x="5550673" y="2845135"/>
            <a:ext cx="4186551" cy="602162"/>
          </a:xfrm>
          <a:custGeom>
            <a:avLst/>
            <a:gdLst/>
            <a:ahLst/>
            <a:cxnLst/>
            <a:rect l="l" t="t" r="r" b="b"/>
            <a:pathLst>
              <a:path w="5762662" h="1047757">
                <a:moveTo>
                  <a:pt x="0" y="0"/>
                </a:moveTo>
                <a:lnTo>
                  <a:pt x="5762663" y="0"/>
                </a:lnTo>
                <a:lnTo>
                  <a:pt x="5762663" y="1047757"/>
                </a:lnTo>
                <a:lnTo>
                  <a:pt x="0" y="1047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44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5550674" y="3427943"/>
            <a:ext cx="4186550" cy="607966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4" y="0"/>
                </a:lnTo>
                <a:lnTo>
                  <a:pt x="5649814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sp>
        <p:nvSpPr>
          <p:cNvPr id="6" name="Freeform 6"/>
          <p:cNvSpPr/>
          <p:nvPr/>
        </p:nvSpPr>
        <p:spPr>
          <a:xfrm>
            <a:off x="9732705" y="3435674"/>
            <a:ext cx="4065943" cy="602245"/>
          </a:xfrm>
          <a:custGeom>
            <a:avLst/>
            <a:gdLst/>
            <a:ahLst/>
            <a:cxnLst/>
            <a:rect l="l" t="t" r="r" b="b"/>
            <a:pathLst>
              <a:path w="5596649" h="1017573">
                <a:moveTo>
                  <a:pt x="0" y="0"/>
                </a:moveTo>
                <a:lnTo>
                  <a:pt x="5596649" y="0"/>
                </a:lnTo>
                <a:lnTo>
                  <a:pt x="5596649" y="1017573"/>
                </a:lnTo>
                <a:lnTo>
                  <a:pt x="0" y="101757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sz="1440"/>
          </a:p>
        </p:txBody>
      </p:sp>
      <p:sp>
        <p:nvSpPr>
          <p:cNvPr id="7" name="Freeform 7"/>
          <p:cNvSpPr/>
          <p:nvPr/>
        </p:nvSpPr>
        <p:spPr>
          <a:xfrm>
            <a:off x="5563374" y="4025734"/>
            <a:ext cx="4182031" cy="607966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4" y="0"/>
                </a:lnTo>
                <a:lnTo>
                  <a:pt x="5649814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8" name="Freeform 8"/>
          <p:cNvSpPr/>
          <p:nvPr/>
        </p:nvSpPr>
        <p:spPr>
          <a:xfrm>
            <a:off x="9732705" y="4025733"/>
            <a:ext cx="4065943" cy="602245"/>
          </a:xfrm>
          <a:custGeom>
            <a:avLst/>
            <a:gdLst/>
            <a:ahLst/>
            <a:cxnLst/>
            <a:rect l="l" t="t" r="r" b="b"/>
            <a:pathLst>
              <a:path w="5596649" h="1017573">
                <a:moveTo>
                  <a:pt x="0" y="0"/>
                </a:moveTo>
                <a:lnTo>
                  <a:pt x="5596649" y="0"/>
                </a:lnTo>
                <a:lnTo>
                  <a:pt x="5596649" y="1017573"/>
                </a:lnTo>
                <a:lnTo>
                  <a:pt x="0" y="1017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9" name="Freeform 9"/>
          <p:cNvSpPr/>
          <p:nvPr/>
        </p:nvSpPr>
        <p:spPr>
          <a:xfrm>
            <a:off x="5563373" y="4627978"/>
            <a:ext cx="4194731" cy="607966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4" y="0"/>
                </a:lnTo>
                <a:lnTo>
                  <a:pt x="5649814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 dirty="0"/>
          </a:p>
        </p:txBody>
      </p:sp>
      <p:sp>
        <p:nvSpPr>
          <p:cNvPr id="10" name="Freeform 10"/>
          <p:cNvSpPr/>
          <p:nvPr/>
        </p:nvSpPr>
        <p:spPr>
          <a:xfrm>
            <a:off x="9702874" y="4626330"/>
            <a:ext cx="4104566" cy="609613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3" y="0"/>
                </a:lnTo>
                <a:lnTo>
                  <a:pt x="5649813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11" name="Freeform 11"/>
          <p:cNvSpPr/>
          <p:nvPr/>
        </p:nvSpPr>
        <p:spPr>
          <a:xfrm>
            <a:off x="5556772" y="5222476"/>
            <a:ext cx="4201331" cy="607966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4" y="0"/>
                </a:lnTo>
                <a:lnTo>
                  <a:pt x="5649814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12" name="Freeform 12"/>
          <p:cNvSpPr/>
          <p:nvPr/>
        </p:nvSpPr>
        <p:spPr>
          <a:xfrm>
            <a:off x="9732705" y="5223243"/>
            <a:ext cx="4065943" cy="607965"/>
          </a:xfrm>
          <a:custGeom>
            <a:avLst/>
            <a:gdLst/>
            <a:ahLst/>
            <a:cxnLst/>
            <a:rect l="l" t="t" r="r" b="b"/>
            <a:pathLst>
              <a:path w="5596649" h="1017573">
                <a:moveTo>
                  <a:pt x="0" y="0"/>
                </a:moveTo>
                <a:lnTo>
                  <a:pt x="5596649" y="0"/>
                </a:lnTo>
                <a:lnTo>
                  <a:pt x="5596649" y="1017573"/>
                </a:lnTo>
                <a:lnTo>
                  <a:pt x="0" y="1017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13" name="TextBox 13"/>
          <p:cNvSpPr txBox="1"/>
          <p:nvPr/>
        </p:nvSpPr>
        <p:spPr>
          <a:xfrm>
            <a:off x="5427873" y="723900"/>
            <a:ext cx="8379567" cy="1814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2"/>
              </a:lnSpc>
              <a:spcBef>
                <a:spcPct val="0"/>
              </a:spcBef>
            </a:pPr>
            <a:r>
              <a:rPr lang="en-US" sz="5280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Especificações</a:t>
            </a:r>
            <a:r>
              <a:rPr lang="en-US" sz="5280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</a:t>
            </a:r>
            <a:r>
              <a:rPr lang="en-US" sz="5280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sobre</a:t>
            </a:r>
            <a:r>
              <a:rPr lang="en-US" sz="5280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a </a:t>
            </a:r>
            <a:r>
              <a:rPr lang="en-US" sz="5280" b="1" dirty="0" err="1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Implementação</a:t>
            </a:r>
            <a:r>
              <a:rPr lang="en-US" sz="5280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 do Sistema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391599" y="2895606"/>
            <a:ext cx="4104566" cy="441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07"/>
              </a:lnSpc>
            </a:pPr>
            <a:r>
              <a:rPr lang="en-US" sz="2400" dirty="0" err="1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  <a:sym typeface="Open Sans"/>
              </a:rPr>
              <a:t>Linguagem</a:t>
            </a:r>
            <a:r>
              <a:rPr lang="en-US" sz="2400" dirty="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  <a:sym typeface="Open Sans"/>
              </a:rPr>
              <a:t> de </a:t>
            </a:r>
            <a:r>
              <a:rPr lang="en-US" sz="2400" dirty="0" err="1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  <a:sym typeface="Open Sans"/>
              </a:rPr>
              <a:t>Programação</a:t>
            </a:r>
            <a:endParaRPr lang="en-US" sz="2400" dirty="0">
              <a:solidFill>
                <a:srgbClr val="000000"/>
              </a:solidFill>
              <a:latin typeface="Mongolian Baiti" panose="03000500000000000000" pitchFamily="66" charset="0"/>
              <a:ea typeface="Open Sans"/>
              <a:cs typeface="Mongolian Baiti" panose="03000500000000000000" pitchFamily="66" charset="0"/>
              <a:sym typeface="Open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69549" y="2895606"/>
            <a:ext cx="3902350" cy="441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 algn="ctr"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Java e JavaScript/React Native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749755" y="3437853"/>
            <a:ext cx="1658391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07"/>
              </a:lnSpc>
            </a:pPr>
            <a:r>
              <a:rPr lang="en-US" sz="2400" dirty="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  <a:sym typeface="Open Sans"/>
              </a:rPr>
              <a:t>Framework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43441" y="3426119"/>
            <a:ext cx="2381842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Java Spring Boot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49755" y="4035909"/>
            <a:ext cx="2374706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Banco de Dados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43441" y="4032815"/>
            <a:ext cx="1800356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PostgreSQL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49755" y="4652179"/>
            <a:ext cx="2987331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Interface do </a:t>
            </a:r>
            <a:r>
              <a:rPr lang="en-US" dirty="0" err="1">
                <a:sym typeface="Open Sans"/>
              </a:rPr>
              <a:t>Usuário</a:t>
            </a:r>
            <a:endParaRPr lang="en-US" dirty="0">
              <a:sym typeface="Open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52663" y="5254423"/>
            <a:ext cx="1980598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 err="1">
                <a:sym typeface="Open Sans"/>
              </a:rPr>
              <a:t>Comunicação</a:t>
            </a:r>
            <a:endParaRPr lang="en-US" dirty="0">
              <a:sym typeface="Open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43441" y="5264554"/>
            <a:ext cx="1336293" cy="441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APIs Rest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43441" y="4655681"/>
            <a:ext cx="2285072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Material Design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6A9538FF-9161-BB60-6516-F2EA57C9931D}"/>
              </a:ext>
            </a:extLst>
          </p:cNvPr>
          <p:cNvSpPr/>
          <p:nvPr/>
        </p:nvSpPr>
        <p:spPr>
          <a:xfrm>
            <a:off x="5563374" y="5820267"/>
            <a:ext cx="4201330" cy="607966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4" y="0"/>
                </a:lnTo>
                <a:lnTo>
                  <a:pt x="5649814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 dirty="0"/>
          </a:p>
        </p:txBody>
      </p:sp>
      <p:sp>
        <p:nvSpPr>
          <p:cNvPr id="25" name="Freeform 10">
            <a:extLst>
              <a:ext uri="{FF2B5EF4-FFF2-40B4-BE49-F238E27FC236}">
                <a16:creationId xmlns:a16="http://schemas.microsoft.com/office/drawing/2014/main" id="{53EB1CB0-587C-1D85-7D11-28C0622778BD}"/>
              </a:ext>
            </a:extLst>
          </p:cNvPr>
          <p:cNvSpPr/>
          <p:nvPr/>
        </p:nvSpPr>
        <p:spPr>
          <a:xfrm>
            <a:off x="9702874" y="5821154"/>
            <a:ext cx="4104566" cy="607966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3" y="0"/>
                </a:lnTo>
                <a:lnTo>
                  <a:pt x="5649813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26" name="TextBox 21">
            <a:extLst>
              <a:ext uri="{FF2B5EF4-FFF2-40B4-BE49-F238E27FC236}">
                <a16:creationId xmlns:a16="http://schemas.microsoft.com/office/drawing/2014/main" id="{7B9967B8-96CB-657D-C76A-F029B533A2BC}"/>
              </a:ext>
            </a:extLst>
          </p:cNvPr>
          <p:cNvSpPr txBox="1"/>
          <p:nvPr/>
        </p:nvSpPr>
        <p:spPr>
          <a:xfrm>
            <a:off x="5749755" y="5860260"/>
            <a:ext cx="1980598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 err="1">
                <a:sym typeface="Open Sans"/>
              </a:rPr>
              <a:t>Arquitetura</a:t>
            </a:r>
            <a:endParaRPr lang="en-US" dirty="0">
              <a:sym typeface="Open Sans"/>
            </a:endParaRP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BB8BD171-CA1D-5160-7871-27998BD37EBC}"/>
              </a:ext>
            </a:extLst>
          </p:cNvPr>
          <p:cNvSpPr txBox="1"/>
          <p:nvPr/>
        </p:nvSpPr>
        <p:spPr>
          <a:xfrm>
            <a:off x="9943441" y="5863750"/>
            <a:ext cx="1980598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MVC</a:t>
            </a:r>
          </a:p>
        </p:txBody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9DA9F6B0-C096-E634-9AB3-A774A55BE610}"/>
              </a:ext>
            </a:extLst>
          </p:cNvPr>
          <p:cNvSpPr/>
          <p:nvPr/>
        </p:nvSpPr>
        <p:spPr>
          <a:xfrm>
            <a:off x="5556772" y="6406260"/>
            <a:ext cx="4201331" cy="607966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4" y="0"/>
                </a:lnTo>
                <a:lnTo>
                  <a:pt x="5649814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11203900-1DA8-2C45-C8BF-E48F0EBBAF44}"/>
              </a:ext>
            </a:extLst>
          </p:cNvPr>
          <p:cNvSpPr/>
          <p:nvPr/>
        </p:nvSpPr>
        <p:spPr>
          <a:xfrm>
            <a:off x="9745045" y="6417046"/>
            <a:ext cx="4065943" cy="602245"/>
          </a:xfrm>
          <a:custGeom>
            <a:avLst/>
            <a:gdLst/>
            <a:ahLst/>
            <a:cxnLst/>
            <a:rect l="l" t="t" r="r" b="b"/>
            <a:pathLst>
              <a:path w="5596649" h="1017573">
                <a:moveTo>
                  <a:pt x="0" y="0"/>
                </a:moveTo>
                <a:lnTo>
                  <a:pt x="5596649" y="0"/>
                </a:lnTo>
                <a:lnTo>
                  <a:pt x="5596649" y="1017573"/>
                </a:lnTo>
                <a:lnTo>
                  <a:pt x="0" y="101757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2B5F3801-BF68-0F51-6664-94F17026391B}"/>
              </a:ext>
            </a:extLst>
          </p:cNvPr>
          <p:cNvSpPr txBox="1"/>
          <p:nvPr/>
        </p:nvSpPr>
        <p:spPr>
          <a:xfrm>
            <a:off x="5745717" y="6468824"/>
            <a:ext cx="1980598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 err="1">
                <a:sym typeface="Open Sans"/>
              </a:rPr>
              <a:t>Metodologia</a:t>
            </a:r>
            <a:endParaRPr lang="en-US" dirty="0">
              <a:sym typeface="Open Sans"/>
            </a:endParaRP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10DC74AD-5C81-4E0A-9882-3C8217BE40C7}"/>
              </a:ext>
            </a:extLst>
          </p:cNvPr>
          <p:cNvSpPr txBox="1"/>
          <p:nvPr/>
        </p:nvSpPr>
        <p:spPr>
          <a:xfrm>
            <a:off x="9943441" y="6471637"/>
            <a:ext cx="1980598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SCRUM</a:t>
            </a:r>
          </a:p>
        </p:txBody>
      </p:sp>
      <p:sp>
        <p:nvSpPr>
          <p:cNvPr id="32" name="Freeform 9">
            <a:extLst>
              <a:ext uri="{FF2B5EF4-FFF2-40B4-BE49-F238E27FC236}">
                <a16:creationId xmlns:a16="http://schemas.microsoft.com/office/drawing/2014/main" id="{71617FC0-60F5-4ED0-7922-BD18995B9C03}"/>
              </a:ext>
            </a:extLst>
          </p:cNvPr>
          <p:cNvSpPr/>
          <p:nvPr/>
        </p:nvSpPr>
        <p:spPr>
          <a:xfrm>
            <a:off x="5560074" y="6981312"/>
            <a:ext cx="4201330" cy="607966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4" y="0"/>
                </a:lnTo>
                <a:lnTo>
                  <a:pt x="5649814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 dirty="0"/>
          </a:p>
        </p:txBody>
      </p:sp>
      <p:sp>
        <p:nvSpPr>
          <p:cNvPr id="33" name="Freeform 10">
            <a:extLst>
              <a:ext uri="{FF2B5EF4-FFF2-40B4-BE49-F238E27FC236}">
                <a16:creationId xmlns:a16="http://schemas.microsoft.com/office/drawing/2014/main" id="{D3836501-6BB0-75B8-7E40-BD784E55AF9A}"/>
              </a:ext>
            </a:extLst>
          </p:cNvPr>
          <p:cNvSpPr/>
          <p:nvPr/>
        </p:nvSpPr>
        <p:spPr>
          <a:xfrm>
            <a:off x="9706422" y="6981312"/>
            <a:ext cx="4104566" cy="607966"/>
          </a:xfrm>
          <a:custGeom>
            <a:avLst/>
            <a:gdLst/>
            <a:ahLst/>
            <a:cxnLst/>
            <a:rect l="l" t="t" r="r" b="b"/>
            <a:pathLst>
              <a:path w="5649813" h="1027239">
                <a:moveTo>
                  <a:pt x="0" y="0"/>
                </a:moveTo>
                <a:lnTo>
                  <a:pt x="5649813" y="0"/>
                </a:lnTo>
                <a:lnTo>
                  <a:pt x="5649813" y="1027239"/>
                </a:lnTo>
                <a:lnTo>
                  <a:pt x="0" y="10272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pt-BR" sz="1440"/>
          </a:p>
        </p:txBody>
      </p:sp>
      <p:sp>
        <p:nvSpPr>
          <p:cNvPr id="34" name="TextBox 21">
            <a:extLst>
              <a:ext uri="{FF2B5EF4-FFF2-40B4-BE49-F238E27FC236}">
                <a16:creationId xmlns:a16="http://schemas.microsoft.com/office/drawing/2014/main" id="{5773FB58-3217-086A-0500-09505982CBA4}"/>
              </a:ext>
            </a:extLst>
          </p:cNvPr>
          <p:cNvSpPr txBox="1"/>
          <p:nvPr/>
        </p:nvSpPr>
        <p:spPr>
          <a:xfrm>
            <a:off x="5742251" y="7047255"/>
            <a:ext cx="2653603" cy="441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Testes de </a:t>
            </a:r>
            <a:r>
              <a:rPr lang="en-US" dirty="0" err="1">
                <a:sym typeface="Open Sans"/>
              </a:rPr>
              <a:t>integração</a:t>
            </a:r>
            <a:endParaRPr lang="en-US" dirty="0">
              <a:sym typeface="Open Sans"/>
            </a:endParaRPr>
          </a:p>
        </p:txBody>
      </p:sp>
      <p:sp>
        <p:nvSpPr>
          <p:cNvPr id="35" name="TextBox 21">
            <a:extLst>
              <a:ext uri="{FF2B5EF4-FFF2-40B4-BE49-F238E27FC236}">
                <a16:creationId xmlns:a16="http://schemas.microsoft.com/office/drawing/2014/main" id="{CAD95C0E-37F0-BB3C-08C8-CD4AD2735BA0}"/>
              </a:ext>
            </a:extLst>
          </p:cNvPr>
          <p:cNvSpPr txBox="1"/>
          <p:nvPr/>
        </p:nvSpPr>
        <p:spPr>
          <a:xfrm>
            <a:off x="9939976" y="7050068"/>
            <a:ext cx="1980598" cy="451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pt-BR"/>
            </a:defPPr>
            <a:lvl1pPr>
              <a:lnSpc>
                <a:spcPts val="3807"/>
              </a:lnSpc>
              <a:defRPr sz="2400">
                <a:solidFill>
                  <a:srgbClr val="000000"/>
                </a:solidFill>
                <a:latin typeface="Mongolian Baiti" panose="03000500000000000000" pitchFamily="66" charset="0"/>
                <a:ea typeface="Open Sans"/>
                <a:cs typeface="Mongolian Baiti" panose="03000500000000000000" pitchFamily="66" charset="0"/>
              </a:defRPr>
            </a:lvl1pPr>
          </a:lstStyle>
          <a:p>
            <a:r>
              <a:rPr lang="en-US" dirty="0">
                <a:sym typeface="Open Sans"/>
              </a:rPr>
              <a:t>Postman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146" y="0"/>
            <a:ext cx="527625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735" y="1080849"/>
            <a:ext cx="7664529" cy="99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dirty="0" err="1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Desenvolvimento</a:t>
            </a:r>
            <a:endParaRPr lang="en-US" sz="41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30735" y="2417539"/>
            <a:ext cx="45719" cy="4101191"/>
          </a:xfrm>
          <a:prstGeom prst="roundRect">
            <a:avLst>
              <a:gd name="adj" fmla="val 83215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1271588" y="2530885"/>
            <a:ext cx="739735" cy="22860"/>
          </a:xfrm>
          <a:prstGeom prst="roundRect">
            <a:avLst>
              <a:gd name="adj" fmla="val 83215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818912" y="2304548"/>
            <a:ext cx="475536" cy="475536"/>
          </a:xfrm>
          <a:prstGeom prst="roundRect">
            <a:avLst>
              <a:gd name="adj" fmla="val 40003"/>
            </a:avLst>
          </a:prstGeom>
          <a:solidFill>
            <a:srgbClr val="B5CC6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948475" y="2398238"/>
            <a:ext cx="158234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9087" y="2328915"/>
            <a:ext cx="3057168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2050" b="1" dirty="0" err="1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Planejamento</a:t>
            </a:r>
            <a:endParaRPr lang="en-US" sz="20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2219087" y="2701212"/>
            <a:ext cx="6185178" cy="16404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Duração</a:t>
            </a:r>
            <a:r>
              <a:rPr lang="en-US" sz="165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das Sprints: 2 Semanas;</a:t>
            </a:r>
            <a:br>
              <a:rPr lang="en-US" sz="1650" dirty="0">
                <a:latin typeface="Mongolian Baiti" panose="03000500000000000000" pitchFamily="66" charset="0"/>
                <a:cs typeface="Mongolian Baiti" panose="03000500000000000000" pitchFamily="66" charset="0"/>
              </a:rPr>
            </a:br>
            <a:r>
              <a:rPr lang="en-US" sz="165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Organização</a:t>
            </a:r>
            <a:r>
              <a:rPr lang="en-US" sz="165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das Sprints: Trello;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Reuniões</a:t>
            </a:r>
            <a:r>
              <a:rPr lang="en-US" sz="165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entre os </a:t>
            </a:r>
            <a:r>
              <a:rPr lang="en-US" sz="165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membros</a:t>
            </a:r>
            <a:r>
              <a:rPr lang="en-US" sz="1650" dirty="0">
                <a:latin typeface="Mongolian Baiti" panose="03000500000000000000" pitchFamily="66" charset="0"/>
                <a:cs typeface="Mongolian Baiti" panose="03000500000000000000" pitchFamily="66" charset="0"/>
              </a:rPr>
              <a:t>: 15 min/</a:t>
            </a:r>
            <a:r>
              <a:rPr lang="en-US" sz="165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dia</a:t>
            </a:r>
            <a:r>
              <a:rPr lang="en-US" sz="1650" dirty="0">
                <a:latin typeface="Mongolian Baiti" panose="03000500000000000000" pitchFamily="66" charset="0"/>
                <a:cs typeface="Mongolian Baiti" panose="03000500000000000000" pitchFamily="66" charset="0"/>
              </a:rPr>
              <a:t>;</a:t>
            </a:r>
          </a:p>
          <a:p>
            <a:pPr marL="0" indent="0">
              <a:lnSpc>
                <a:spcPts val="2650"/>
              </a:lnSpc>
              <a:buNone/>
            </a:pPr>
            <a:r>
              <a:rPr lang="en-US" sz="165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Reuniões</a:t>
            </a:r>
            <a:r>
              <a:rPr lang="en-US" sz="1650" dirty="0">
                <a:latin typeface="Mongolian Baiti" panose="03000500000000000000" pitchFamily="66" charset="0"/>
                <a:cs typeface="Mongolian Baiti" panose="03000500000000000000" pitchFamily="66" charset="0"/>
              </a:rPr>
              <a:t> com o </a:t>
            </a:r>
            <a:r>
              <a:rPr lang="en-US" sz="165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orientador</a:t>
            </a:r>
            <a:r>
              <a:rPr lang="en-US" sz="1650" dirty="0">
                <a:latin typeface="Mongolian Baiti" panose="03000500000000000000" pitchFamily="66" charset="0"/>
                <a:cs typeface="Mongolian Baiti" panose="03000500000000000000" pitchFamily="66" charset="0"/>
              </a:rPr>
              <a:t>: 1h/</a:t>
            </a:r>
            <a:r>
              <a:rPr lang="en-US" sz="1650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semana</a:t>
            </a:r>
            <a:r>
              <a:rPr lang="en-US" sz="1650" dirty="0">
                <a:latin typeface="Mongolian Baiti" panose="03000500000000000000" pitchFamily="66" charset="0"/>
                <a:cs typeface="Mongolian Baiti" panose="03000500000000000000" pitchFamily="66" charset="0"/>
              </a:rPr>
              <a:t>.</a:t>
            </a:r>
          </a:p>
        </p:txBody>
      </p:sp>
      <p:sp>
        <p:nvSpPr>
          <p:cNvPr id="10" name="Shape 7"/>
          <p:cNvSpPr/>
          <p:nvPr/>
        </p:nvSpPr>
        <p:spPr>
          <a:xfrm>
            <a:off x="1271588" y="4750488"/>
            <a:ext cx="739735" cy="22860"/>
          </a:xfrm>
          <a:prstGeom prst="roundRect">
            <a:avLst>
              <a:gd name="adj" fmla="val 83215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11" name="Shape 8"/>
          <p:cNvSpPr/>
          <p:nvPr/>
        </p:nvSpPr>
        <p:spPr>
          <a:xfrm>
            <a:off x="818912" y="4524150"/>
            <a:ext cx="475536" cy="475536"/>
          </a:xfrm>
          <a:prstGeom prst="roundRect">
            <a:avLst>
              <a:gd name="adj" fmla="val 40003"/>
            </a:avLst>
          </a:prstGeom>
          <a:solidFill>
            <a:srgbClr val="B5CC6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924067" y="4617844"/>
            <a:ext cx="20716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9087" y="4570292"/>
            <a:ext cx="3443883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205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Desenvolvimento e Testes</a:t>
            </a:r>
            <a:endParaRPr lang="en-US" sz="20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2219087" y="488211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16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Aplicamos</a:t>
            </a:r>
            <a:r>
              <a:rPr lang="en-US" sz="16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teste </a:t>
            </a:r>
            <a:r>
              <a:rPr lang="en-US" sz="16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unitário</a:t>
            </a:r>
            <a:r>
              <a:rPr lang="en-US" sz="16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e de </a:t>
            </a:r>
            <a:r>
              <a:rPr lang="en-US" sz="16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integração</a:t>
            </a:r>
            <a:r>
              <a:rPr lang="en-US" sz="16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para garantir a qualidade e funcionalidade do aplicativo.</a:t>
            </a:r>
            <a:endParaRPr lang="en-US" sz="16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71588" y="6370177"/>
            <a:ext cx="739735" cy="22860"/>
          </a:xfrm>
          <a:prstGeom prst="roundRect">
            <a:avLst>
              <a:gd name="adj" fmla="val 83215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16" name="Shape 13"/>
          <p:cNvSpPr/>
          <p:nvPr/>
        </p:nvSpPr>
        <p:spPr>
          <a:xfrm>
            <a:off x="818912" y="6143839"/>
            <a:ext cx="475536" cy="475536"/>
          </a:xfrm>
          <a:prstGeom prst="roundRect">
            <a:avLst>
              <a:gd name="adj" fmla="val 40003"/>
            </a:avLst>
          </a:prstGeom>
          <a:solidFill>
            <a:srgbClr val="B5CC6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Text 14"/>
          <p:cNvSpPr/>
          <p:nvPr/>
        </p:nvSpPr>
        <p:spPr>
          <a:xfrm>
            <a:off x="946439" y="6252040"/>
            <a:ext cx="19145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9087" y="6192394"/>
            <a:ext cx="3658076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600"/>
              </a:lnSpc>
              <a:buNone/>
            </a:pPr>
            <a:r>
              <a:rPr lang="en-US" sz="205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Implementação e Avaliação</a:t>
            </a:r>
            <a:endParaRPr lang="en-US" sz="20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2219087" y="6518730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650"/>
              </a:lnSpc>
              <a:buNone/>
            </a:pPr>
            <a:r>
              <a:rPr lang="en-US" sz="16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Realizamos testes de usabilidade com usuários reais para </a:t>
            </a:r>
            <a:r>
              <a:rPr lang="en-US" sz="16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aprimorar</a:t>
            </a:r>
            <a:r>
              <a:rPr lang="en-US" sz="165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a </a:t>
            </a:r>
            <a:r>
              <a:rPr lang="en-US" sz="16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experiência do usuário.</a:t>
            </a:r>
            <a:endParaRPr lang="en-US" sz="16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3">
            <a:extLst>
              <a:ext uri="{FF2B5EF4-FFF2-40B4-BE49-F238E27FC236}">
                <a16:creationId xmlns:a16="http://schemas.microsoft.com/office/drawing/2014/main" id="{E2B9AE7A-399A-575B-01EB-C1307158B898}"/>
              </a:ext>
            </a:extLst>
          </p:cNvPr>
          <p:cNvSpPr txBox="1"/>
          <p:nvPr/>
        </p:nvSpPr>
        <p:spPr>
          <a:xfrm>
            <a:off x="-190500" y="4210923"/>
            <a:ext cx="3015272" cy="8792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92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00000"/>
                </a:solidFill>
                <a:latin typeface="Mongolian Baiti" panose="03000500000000000000" pitchFamily="66" charset="0"/>
                <a:ea typeface="Bree Serif"/>
                <a:cs typeface="Mongolian Baiti" panose="03000500000000000000" pitchFamily="66" charset="0"/>
                <a:sym typeface="Bree Serif"/>
              </a:rPr>
              <a:t>Testes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2DB0258-7CEC-D25B-3E27-3501DE1EB2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525" b="76"/>
          <a:stretch/>
        </p:blipFill>
        <p:spPr>
          <a:xfrm>
            <a:off x="6217142" y="4231882"/>
            <a:ext cx="8203721" cy="3717163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26" name="TextBox 6">
            <a:extLst>
              <a:ext uri="{FF2B5EF4-FFF2-40B4-BE49-F238E27FC236}">
                <a16:creationId xmlns:a16="http://schemas.microsoft.com/office/drawing/2014/main" id="{F9F6AAAB-2C9D-70A2-72E8-2C57E85CEBF4}"/>
              </a:ext>
            </a:extLst>
          </p:cNvPr>
          <p:cNvSpPr txBox="1"/>
          <p:nvPr/>
        </p:nvSpPr>
        <p:spPr>
          <a:xfrm>
            <a:off x="398495" y="5987301"/>
            <a:ext cx="5240215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239"/>
              </a:lnSpc>
              <a:spcBef>
                <a:spcPct val="0"/>
              </a:spcBef>
            </a:pPr>
            <a:r>
              <a:rPr lang="pt-BR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Teste unitário com </a:t>
            </a:r>
            <a:r>
              <a:rPr lang="pt-BR" dirty="0" err="1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JUnit</a:t>
            </a:r>
            <a:r>
              <a:rPr lang="pt-BR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 para verificar o método “Acionar </a:t>
            </a:r>
            <a:r>
              <a:rPr lang="pt-BR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  <a:sym typeface="Intro Pro"/>
              </a:rPr>
              <a:t>SOS</a:t>
            </a:r>
            <a:r>
              <a:rPr lang="pt-BR" dirty="0">
                <a:solidFill>
                  <a:srgbClr val="000000"/>
                </a:solidFill>
                <a:latin typeface="Mongolian Baiti" panose="03000500000000000000" pitchFamily="66" charset="0"/>
                <a:ea typeface="Intro Pro"/>
                <a:cs typeface="Mongolian Baiti" panose="03000500000000000000" pitchFamily="66" charset="0"/>
                <a:sym typeface="Intro Pro"/>
              </a:rPr>
              <a:t>”. O código apresentado segue o caminho feliz, simulando o funcionamento correto do componente esperado.</a:t>
            </a:r>
            <a:endParaRPr lang="en-US" dirty="0">
              <a:solidFill>
                <a:srgbClr val="000000"/>
              </a:solidFill>
              <a:latin typeface="Mongolian Baiti" panose="03000500000000000000" pitchFamily="66" charset="0"/>
              <a:ea typeface="Intro Pro"/>
              <a:cs typeface="Mongolian Baiti" panose="03000500000000000000" pitchFamily="66" charset="0"/>
              <a:sym typeface="Intro Pro"/>
            </a:endParaRPr>
          </a:p>
        </p:txBody>
      </p:sp>
      <p:pic>
        <p:nvPicPr>
          <p:cNvPr id="32" name="Imagem 31" descr="Texto&#10;&#10;Descrição gerada automaticamente">
            <a:extLst>
              <a:ext uri="{FF2B5EF4-FFF2-40B4-BE49-F238E27FC236}">
                <a16:creationId xmlns:a16="http://schemas.microsoft.com/office/drawing/2014/main" id="{C27383F8-2AC5-B83F-FC73-CCED17D6D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3351"/>
            <a:ext cx="14649450" cy="3864368"/>
          </a:xfrm>
          <a:prstGeom prst="rect">
            <a:avLst/>
          </a:prstGeom>
        </p:spPr>
      </p:pic>
      <p:sp>
        <p:nvSpPr>
          <p:cNvPr id="33" name="Freeform 2">
            <a:extLst>
              <a:ext uri="{FF2B5EF4-FFF2-40B4-BE49-F238E27FC236}">
                <a16:creationId xmlns:a16="http://schemas.microsoft.com/office/drawing/2014/main" id="{3B9BF134-BF8D-1A11-1603-53700F8EC67B}"/>
              </a:ext>
            </a:extLst>
          </p:cNvPr>
          <p:cNvSpPr/>
          <p:nvPr/>
        </p:nvSpPr>
        <p:spPr>
          <a:xfrm rot="10800000">
            <a:off x="-871666" y="5191214"/>
            <a:ext cx="5240215" cy="520000"/>
          </a:xfrm>
          <a:custGeom>
            <a:avLst/>
            <a:gdLst/>
            <a:ahLst/>
            <a:cxnLst/>
            <a:rect l="l" t="t" r="r" b="b"/>
            <a:pathLst>
              <a:path w="6355558" h="520000">
                <a:moveTo>
                  <a:pt x="0" y="0"/>
                </a:moveTo>
                <a:lnTo>
                  <a:pt x="6355558" y="0"/>
                </a:lnTo>
                <a:lnTo>
                  <a:pt x="6355558" y="520001"/>
                </a:lnTo>
                <a:lnTo>
                  <a:pt x="0" y="52000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B6A1A53-33CC-00EC-BBD9-5BD186F5A3DD}"/>
              </a:ext>
            </a:extLst>
          </p:cNvPr>
          <p:cNvSpPr/>
          <p:nvPr/>
        </p:nvSpPr>
        <p:spPr>
          <a:xfrm>
            <a:off x="-95250" y="-169332"/>
            <a:ext cx="14992350" cy="302684"/>
          </a:xfrm>
          <a:prstGeom prst="rect">
            <a:avLst/>
          </a:prstGeom>
          <a:solidFill>
            <a:srgbClr val="1D1F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76562" y="905662"/>
            <a:ext cx="8231185" cy="1233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420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Funcionalidades Chave do Aplicativo</a:t>
            </a:r>
            <a:endParaRPr lang="en-US" sz="42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075365" y="2894290"/>
            <a:ext cx="246626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Botão SOS</a:t>
            </a:r>
            <a:endParaRPr lang="en-US" sz="19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75365" y="3320772"/>
            <a:ext cx="3733443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Permite que os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usuários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acionem ajuda rápida em caso de emergência,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enviando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uma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mensagem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de alerta para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seus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pt-BR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contatos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pré-definidos.</a:t>
            </a:r>
            <a:endParaRPr lang="en-US" sz="15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0206276" y="2894290"/>
            <a:ext cx="333446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Integração com WhatsApp</a:t>
            </a:r>
            <a:endParaRPr lang="en-US" sz="19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0206276" y="3320772"/>
            <a:ext cx="3733562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Facilita a comunicação com familiares através do aplicativo WhatsApp, permitindo mensagens de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texto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.</a:t>
            </a:r>
            <a:endParaRPr lang="en-US" sz="15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075365" y="5865614"/>
            <a:ext cx="3218259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Agenda de Compromissos</a:t>
            </a:r>
            <a:endParaRPr lang="en-US" sz="19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075365" y="6292096"/>
            <a:ext cx="3733443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Ajuda a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organizar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consultas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a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rotina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de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cuidados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do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idoso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ligados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a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saúde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.</a:t>
            </a:r>
            <a:endParaRPr lang="en-US" sz="15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0206276" y="5865614"/>
            <a:ext cx="2466261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Tela de Relatórios</a:t>
            </a:r>
            <a:endParaRPr lang="en-US" sz="19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0206276" y="6292096"/>
            <a:ext cx="3733562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450"/>
              </a:lnSpc>
              <a:buNone/>
            </a:pP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Fornece informações sobre o uso do aplicativo,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como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quantidade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de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acionamentos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do SOS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por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categoria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,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adesão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aos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medicamentos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,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nível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da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oxigenação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sanguínea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e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batimento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55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cardíaco</a:t>
            </a:r>
            <a:r>
              <a:rPr lang="en-US" sz="155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.</a:t>
            </a:r>
            <a:endParaRPr lang="en-US" sz="15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19" name="Gráfico 18" descr="Sirene com preenchimento sólido">
            <a:extLst>
              <a:ext uri="{FF2B5EF4-FFF2-40B4-BE49-F238E27FC236}">
                <a16:creationId xmlns:a16="http://schemas.microsoft.com/office/drawing/2014/main" id="{D688018D-A9E9-8321-5364-1FA46D67E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6562" y="2026154"/>
            <a:ext cx="828630" cy="828630"/>
          </a:xfrm>
          <a:prstGeom prst="rect">
            <a:avLst/>
          </a:prstGeom>
        </p:spPr>
      </p:pic>
      <p:pic>
        <p:nvPicPr>
          <p:cNvPr id="21" name="Gráfico 20" descr="Balão de chat com preenchimento sólido">
            <a:extLst>
              <a:ext uri="{FF2B5EF4-FFF2-40B4-BE49-F238E27FC236}">
                <a16:creationId xmlns:a16="http://schemas.microsoft.com/office/drawing/2014/main" id="{E08D350C-637B-FEEE-D1FF-4BE1E012F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58400" y="2163319"/>
            <a:ext cx="828630" cy="828630"/>
          </a:xfrm>
          <a:prstGeom prst="rect">
            <a:avLst/>
          </a:prstGeom>
        </p:spPr>
      </p:pic>
      <p:pic>
        <p:nvPicPr>
          <p:cNvPr id="23" name="Gráfico 22" descr="Calendário diário com preenchimento sólido">
            <a:extLst>
              <a:ext uri="{FF2B5EF4-FFF2-40B4-BE49-F238E27FC236}">
                <a16:creationId xmlns:a16="http://schemas.microsoft.com/office/drawing/2014/main" id="{994604F0-9332-AD67-0596-DB6835745F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76562" y="5110110"/>
            <a:ext cx="828630" cy="828630"/>
          </a:xfrm>
          <a:prstGeom prst="rect">
            <a:avLst/>
          </a:prstGeom>
        </p:spPr>
      </p:pic>
      <p:pic>
        <p:nvPicPr>
          <p:cNvPr id="25" name="Gráfico 24" descr="Gráfico de barras com preenchimento sólido">
            <a:extLst>
              <a:ext uri="{FF2B5EF4-FFF2-40B4-BE49-F238E27FC236}">
                <a16:creationId xmlns:a16="http://schemas.microsoft.com/office/drawing/2014/main" id="{493B80D5-4390-0753-0853-FC44CBAF85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28900" y="5054450"/>
            <a:ext cx="820616" cy="820616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BF31457E-9668-F76A-710A-5E1F6CF60FFE}"/>
              </a:ext>
            </a:extLst>
          </p:cNvPr>
          <p:cNvSpPr txBox="1"/>
          <p:nvPr/>
        </p:nvSpPr>
        <p:spPr>
          <a:xfrm rot="293827">
            <a:off x="4179642" y="1442066"/>
            <a:ext cx="377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8CBB4A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´</a:t>
            </a:r>
          </a:p>
        </p:txBody>
      </p:sp>
      <p:grpSp>
        <p:nvGrpSpPr>
          <p:cNvPr id="46" name="Group 2"/>
          <p:cNvGrpSpPr>
            <a:grpSpLocks noChangeAspect="1"/>
          </p:cNvGrpSpPr>
          <p:nvPr/>
        </p:nvGrpSpPr>
        <p:grpSpPr>
          <a:xfrm rot="997787">
            <a:off x="1229520" y="900976"/>
            <a:ext cx="3339311" cy="6607400"/>
            <a:chOff x="0" y="0"/>
            <a:chExt cx="2620010" cy="5184140"/>
          </a:xfrm>
        </p:grpSpPr>
        <p:sp>
          <p:nvSpPr>
            <p:cNvPr id="47" name="Freeform 3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4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12"/>
              <a:stretch>
                <a:fillRect b="-80669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5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6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7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Freeform 8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reeform 9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reeform 10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reeform 11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7">
            <a:extLst>
              <a:ext uri="{FF2B5EF4-FFF2-40B4-BE49-F238E27FC236}">
                <a16:creationId xmlns:a16="http://schemas.microsoft.com/office/drawing/2014/main" id="{EDF81F4B-D0D8-2433-ECC7-78FBE6266788}"/>
              </a:ext>
            </a:extLst>
          </p:cNvPr>
          <p:cNvSpPr/>
          <p:nvPr/>
        </p:nvSpPr>
        <p:spPr>
          <a:xfrm>
            <a:off x="6674724" y="2168543"/>
            <a:ext cx="739735" cy="22860"/>
          </a:xfrm>
          <a:prstGeom prst="roundRect">
            <a:avLst>
              <a:gd name="adj" fmla="val 83215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24" name="Shape 1">
            <a:extLst>
              <a:ext uri="{FF2B5EF4-FFF2-40B4-BE49-F238E27FC236}">
                <a16:creationId xmlns:a16="http://schemas.microsoft.com/office/drawing/2014/main" id="{7FEC3BE2-EFC4-4707-7C22-BB9466CDCD47}"/>
              </a:ext>
            </a:extLst>
          </p:cNvPr>
          <p:cNvSpPr/>
          <p:nvPr/>
        </p:nvSpPr>
        <p:spPr>
          <a:xfrm>
            <a:off x="6633182" y="2062724"/>
            <a:ext cx="45719" cy="4101191"/>
          </a:xfrm>
          <a:prstGeom prst="roundRect">
            <a:avLst>
              <a:gd name="adj" fmla="val 83215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26" name="Shape 7">
            <a:extLst>
              <a:ext uri="{FF2B5EF4-FFF2-40B4-BE49-F238E27FC236}">
                <a16:creationId xmlns:a16="http://schemas.microsoft.com/office/drawing/2014/main" id="{51026994-F54E-D129-41F6-60BF74BD88A9}"/>
              </a:ext>
            </a:extLst>
          </p:cNvPr>
          <p:cNvSpPr/>
          <p:nvPr/>
        </p:nvSpPr>
        <p:spPr>
          <a:xfrm>
            <a:off x="6674724" y="3815207"/>
            <a:ext cx="739735" cy="22860"/>
          </a:xfrm>
          <a:prstGeom prst="roundRect">
            <a:avLst>
              <a:gd name="adj" fmla="val 83215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27" name="Shape 12">
            <a:extLst>
              <a:ext uri="{FF2B5EF4-FFF2-40B4-BE49-F238E27FC236}">
                <a16:creationId xmlns:a16="http://schemas.microsoft.com/office/drawing/2014/main" id="{C6BA0B39-926C-08E2-773D-852AB5756061}"/>
              </a:ext>
            </a:extLst>
          </p:cNvPr>
          <p:cNvSpPr/>
          <p:nvPr/>
        </p:nvSpPr>
        <p:spPr>
          <a:xfrm>
            <a:off x="6680691" y="5650787"/>
            <a:ext cx="739735" cy="22860"/>
          </a:xfrm>
          <a:prstGeom prst="roundRect">
            <a:avLst>
              <a:gd name="adj" fmla="val 832152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/>
          <a:lstStyle/>
          <a:p>
            <a:endParaRPr lang="pt-BR"/>
          </a:p>
        </p:txBody>
      </p:sp>
      <p:sp>
        <p:nvSpPr>
          <p:cNvPr id="23" name="Shape 3">
            <a:extLst>
              <a:ext uri="{FF2B5EF4-FFF2-40B4-BE49-F238E27FC236}">
                <a16:creationId xmlns:a16="http://schemas.microsoft.com/office/drawing/2014/main" id="{A1A08149-CB34-9215-5071-60706CE55CC3}"/>
              </a:ext>
            </a:extLst>
          </p:cNvPr>
          <p:cNvSpPr/>
          <p:nvPr/>
        </p:nvSpPr>
        <p:spPr>
          <a:xfrm>
            <a:off x="6379359" y="5510145"/>
            <a:ext cx="665233" cy="728055"/>
          </a:xfrm>
          <a:prstGeom prst="roundRect">
            <a:avLst>
              <a:gd name="adj" fmla="val 40003"/>
            </a:avLst>
          </a:prstGeom>
          <a:solidFill>
            <a:srgbClr val="B5CC6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852769D6-D0B5-E369-311C-4779AF3ADFB1}"/>
              </a:ext>
            </a:extLst>
          </p:cNvPr>
          <p:cNvSpPr/>
          <p:nvPr/>
        </p:nvSpPr>
        <p:spPr>
          <a:xfrm>
            <a:off x="6383754" y="3673010"/>
            <a:ext cx="665233" cy="728055"/>
          </a:xfrm>
          <a:prstGeom prst="roundRect">
            <a:avLst>
              <a:gd name="adj" fmla="val 40003"/>
            </a:avLst>
          </a:prstGeom>
          <a:solidFill>
            <a:srgbClr val="B5CC6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2221B544-741B-8D17-58F4-7C8F0E28D710}"/>
              </a:ext>
            </a:extLst>
          </p:cNvPr>
          <p:cNvSpPr/>
          <p:nvPr/>
        </p:nvSpPr>
        <p:spPr>
          <a:xfrm>
            <a:off x="6385326" y="2042318"/>
            <a:ext cx="665233" cy="728055"/>
          </a:xfrm>
          <a:prstGeom prst="roundRect">
            <a:avLst>
              <a:gd name="adj" fmla="val 40003"/>
            </a:avLst>
          </a:prstGeom>
          <a:solidFill>
            <a:srgbClr val="B5CC6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1"/>
          <p:cNvSpPr/>
          <p:nvPr/>
        </p:nvSpPr>
        <p:spPr>
          <a:xfrm>
            <a:off x="7623384" y="2044251"/>
            <a:ext cx="356056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Documentação de Software</a:t>
            </a:r>
            <a:endParaRPr lang="en-US" sz="20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23384" y="2438804"/>
            <a:ext cx="6376630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As aulas de Engenharia de Software foram essenciais para a estruturação da documentação do projeto, garantindo a clareza e a organização do código.</a:t>
            </a:r>
            <a:endParaRPr lang="en-US" sz="16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7623384" y="3673010"/>
            <a:ext cx="256258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Usabilidade</a:t>
            </a:r>
            <a:endParaRPr lang="en-US" sz="20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23384" y="4116280"/>
            <a:ext cx="6376630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As aulas de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Interação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Humano-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Computador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nos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ensinaram a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aplicar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uma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interface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amigável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e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intuitiva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para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nossos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usuários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.</a:t>
            </a:r>
            <a:endParaRPr lang="en-US" sz="16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7623384" y="5510145"/>
            <a:ext cx="369522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Desenvolvimento</a:t>
            </a:r>
            <a:r>
              <a:rPr lang="en-US" sz="2000" b="1" dirty="0">
                <a:latin typeface="Mongolian Baiti" panose="03000500000000000000" pitchFamily="66" charset="0"/>
                <a:cs typeface="Mongolian Baiti" panose="03000500000000000000" pitchFamily="66" charset="0"/>
              </a:rPr>
              <a:t> da </a:t>
            </a:r>
            <a:r>
              <a:rPr lang="en-US" sz="2000" b="1" dirty="0" err="1">
                <a:latin typeface="Mongolian Baiti" panose="03000500000000000000" pitchFamily="66" charset="0"/>
                <a:cs typeface="Mongolian Baiti" panose="03000500000000000000" pitchFamily="66" charset="0"/>
              </a:rPr>
              <a:t>Aplicação</a:t>
            </a:r>
            <a:endParaRPr lang="en-US" sz="2000" b="1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23384" y="5953414"/>
            <a:ext cx="6376630" cy="1347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50"/>
              </a:lnSpc>
              <a:buNone/>
            </a:pP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As aulas de Lab. Eng. Software, Teste de Software e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Programação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Para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Dispositivos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</a:t>
            </a:r>
            <a:r>
              <a:rPr lang="en-US" sz="1600" dirty="0" err="1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Móveis</a:t>
            </a:r>
            <a:r>
              <a:rPr lang="en-US" sz="1600" dirty="0">
                <a:latin typeface="Mongolian Baiti" panose="03000500000000000000" pitchFamily="66" charset="0"/>
                <a:ea typeface="Nobile" pitchFamily="34" charset="-122"/>
                <a:cs typeface="Mongolian Baiti" panose="03000500000000000000" pitchFamily="66" charset="0"/>
              </a:rPr>
              <a:t> foram cruciais para o desenvolvimento do aplicativo, proporcionando as habilidades necessárias para a implementação das funcionalidades.</a:t>
            </a:r>
            <a:endParaRPr lang="en-US" sz="16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554ABA0F-CEA5-ACA1-E6E9-ED619C0C5AA4}"/>
              </a:ext>
            </a:extLst>
          </p:cNvPr>
          <p:cNvSpPr/>
          <p:nvPr/>
        </p:nvSpPr>
        <p:spPr>
          <a:xfrm>
            <a:off x="6528337" y="2292161"/>
            <a:ext cx="376068" cy="5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200" b="1" dirty="0"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3200" dirty="0"/>
          </a:p>
        </p:txBody>
      </p:sp>
      <p:sp>
        <p:nvSpPr>
          <p:cNvPr id="19" name="Text 4">
            <a:extLst>
              <a:ext uri="{FF2B5EF4-FFF2-40B4-BE49-F238E27FC236}">
                <a16:creationId xmlns:a16="http://schemas.microsoft.com/office/drawing/2014/main" id="{098B182A-6E2A-695E-2943-D1BA61ED4F74}"/>
              </a:ext>
            </a:extLst>
          </p:cNvPr>
          <p:cNvSpPr/>
          <p:nvPr/>
        </p:nvSpPr>
        <p:spPr>
          <a:xfrm>
            <a:off x="6523942" y="3921262"/>
            <a:ext cx="376068" cy="5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200" b="1" dirty="0">
                <a:latin typeface="Fraunces Extra Bold" pitchFamily="34" charset="0"/>
              </a:rPr>
              <a:t>2</a:t>
            </a:r>
            <a:endParaRPr lang="en-US" sz="32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F73C5F79-51B6-E066-9914-8AC231D158E5}"/>
              </a:ext>
            </a:extLst>
          </p:cNvPr>
          <p:cNvSpPr/>
          <p:nvPr/>
        </p:nvSpPr>
        <p:spPr>
          <a:xfrm>
            <a:off x="6523942" y="5782560"/>
            <a:ext cx="376068" cy="556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3200" b="1" dirty="0">
                <a:latin typeface="Fraunces Extra Bold" pitchFamily="34" charset="0"/>
              </a:rPr>
              <a:t>3</a:t>
            </a:r>
            <a:endParaRPr lang="en-US" sz="3200" dirty="0"/>
          </a:p>
        </p:txBody>
      </p:sp>
      <p:pic>
        <p:nvPicPr>
          <p:cNvPr id="30" name="Imagem 29" descr="Placa de letreiro afixada em fachada de loja com cobertura de entrada de estabelecimento&#10;&#10;Descrição gerada automaticamente">
            <a:extLst>
              <a:ext uri="{FF2B5EF4-FFF2-40B4-BE49-F238E27FC236}">
                <a16:creationId xmlns:a16="http://schemas.microsoft.com/office/drawing/2014/main" id="{4511A413-15A0-65BD-55B6-F88BC57245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74" r="376"/>
          <a:stretch/>
        </p:blipFill>
        <p:spPr>
          <a:xfrm>
            <a:off x="0" y="0"/>
            <a:ext cx="5978367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E35F2071-01F5-B9F0-2B4C-D333D5268BA9}"/>
              </a:ext>
            </a:extLst>
          </p:cNvPr>
          <p:cNvSpPr/>
          <p:nvPr/>
        </p:nvSpPr>
        <p:spPr>
          <a:xfrm>
            <a:off x="6379553" y="350565"/>
            <a:ext cx="5801201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 dirty="0">
                <a:latin typeface="Mongolian Baiti" panose="03000500000000000000" pitchFamily="66" charset="0"/>
                <a:ea typeface="Fraunces Extra Bold" pitchFamily="34" charset="-122"/>
                <a:cs typeface="Mongolian Baiti" panose="03000500000000000000" pitchFamily="66" charset="0"/>
              </a:rPr>
              <a:t>Considerações Finais</a:t>
            </a:r>
            <a:endParaRPr lang="en-US" sz="425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686</Words>
  <Application>Microsoft Office PowerPoint</Application>
  <PresentationFormat>Personalizar</PresentationFormat>
  <Paragraphs>113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9" baseType="lpstr">
      <vt:lpstr>Mongolian Baiti</vt:lpstr>
      <vt:lpstr>Open Sans</vt:lpstr>
      <vt:lpstr>Intro Pro</vt:lpstr>
      <vt:lpstr>Fraunces Extra Bold</vt:lpstr>
      <vt:lpstr>Arial</vt:lpstr>
      <vt:lpstr>Aharoni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João Vitor Marques Pereira</cp:lastModifiedBy>
  <cp:revision>27</cp:revision>
  <dcterms:created xsi:type="dcterms:W3CDTF">2024-11-20T22:58:21Z</dcterms:created>
  <dcterms:modified xsi:type="dcterms:W3CDTF">2024-11-27T03:04:13Z</dcterms:modified>
</cp:coreProperties>
</file>